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handoutMasterIdLst>
    <p:handoutMasterId r:id="rId25"/>
  </p:handoutMasterIdLst>
  <p:sldIdLst>
    <p:sldId id="256" r:id="rId2"/>
    <p:sldId id="393" r:id="rId3"/>
    <p:sldId id="394" r:id="rId4"/>
    <p:sldId id="390" r:id="rId5"/>
    <p:sldId id="378" r:id="rId6"/>
    <p:sldId id="327" r:id="rId7"/>
    <p:sldId id="391" r:id="rId8"/>
    <p:sldId id="392" r:id="rId9"/>
    <p:sldId id="379" r:id="rId10"/>
    <p:sldId id="389" r:id="rId11"/>
    <p:sldId id="314" r:id="rId12"/>
    <p:sldId id="349" r:id="rId13"/>
    <p:sldId id="328" r:id="rId14"/>
    <p:sldId id="396" r:id="rId15"/>
    <p:sldId id="397" r:id="rId16"/>
    <p:sldId id="395" r:id="rId17"/>
    <p:sldId id="329" r:id="rId18"/>
    <p:sldId id="398" r:id="rId19"/>
    <p:sldId id="399" r:id="rId20"/>
    <p:sldId id="387" r:id="rId21"/>
    <p:sldId id="384" r:id="rId22"/>
    <p:sldId id="400" r:id="rId23"/>
  </p:sldIdLst>
  <p:sldSz cx="9144000" cy="6858000" type="screen4x3"/>
  <p:notesSz cx="6794500" cy="9931400"/>
  <p:defaultTextStyle>
    <a:defPPr>
      <a:defRPr lang="en-US"/>
    </a:defPPr>
    <a:lvl1pPr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0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0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0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000"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p15:guide id="1" orient="horz" pos="2160">
          <p15:clr>
            <a:srgbClr val="A4A3A4"/>
          </p15:clr>
        </p15:guide>
        <p15:guide id="2" pos="672">
          <p15:clr>
            <a:srgbClr val="A4A3A4"/>
          </p15:clr>
        </p15:guide>
        <p15:guide id="3" pos="5472">
          <p15:clr>
            <a:srgbClr val="A4A3A4"/>
          </p15:clr>
        </p15:guide>
        <p15:guide id="4" pos="1008">
          <p15:clr>
            <a:srgbClr val="A4A3A4"/>
          </p15:clr>
        </p15:guide>
        <p15:guide id="5" pos="115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538A"/>
    <a:srgbClr val="3C3E84"/>
    <a:srgbClr val="514884"/>
    <a:srgbClr val="333399"/>
    <a:srgbClr val="29087A"/>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5CEF4A-246D-48CE-A261-BCC7E11804FE}" v="7" dt="2024-05-09T15:09:14.29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30" autoAdjust="0"/>
    <p:restoredTop sz="72821" autoAdjust="0"/>
  </p:normalViewPr>
  <p:slideViewPr>
    <p:cSldViewPr>
      <p:cViewPr varScale="1">
        <p:scale>
          <a:sx n="83" d="100"/>
          <a:sy n="83" d="100"/>
        </p:scale>
        <p:origin x="1968" y="200"/>
      </p:cViewPr>
      <p:guideLst>
        <p:guide orient="horz" pos="2160"/>
        <p:guide pos="672"/>
        <p:guide pos="5472"/>
        <p:guide pos="1008"/>
        <p:guide pos="1152"/>
      </p:guideLst>
    </p:cSldViewPr>
  </p:slideViewPr>
  <p:outlineViewPr>
    <p:cViewPr>
      <p:scale>
        <a:sx n="33" d="100"/>
        <a:sy n="33" d="100"/>
      </p:scale>
      <p:origin x="0" y="34968"/>
    </p:cViewPr>
  </p:outlineViewPr>
  <p:notesTextViewPr>
    <p:cViewPr>
      <p:scale>
        <a:sx n="100" d="100"/>
        <a:sy n="100" d="100"/>
      </p:scale>
      <p:origin x="0" y="0"/>
    </p:cViewPr>
  </p:notesTextViewPr>
  <p:sorterViewPr>
    <p:cViewPr>
      <p:scale>
        <a:sx n="66" d="100"/>
        <a:sy n="66" d="100"/>
      </p:scale>
      <p:origin x="0" y="14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pPr>
              <a:defRPr/>
            </a:pPr>
            <a:endParaRPr lang="nb-NO"/>
          </a:p>
        </p:txBody>
      </p:sp>
      <p:sp>
        <p:nvSpPr>
          <p:cNvPr id="3" name="Date Placeholder 2"/>
          <p:cNvSpPr>
            <a:spLocks noGrp="1"/>
          </p:cNvSpPr>
          <p:nvPr>
            <p:ph type="dt" sz="quarter" idx="1"/>
          </p:nvPr>
        </p:nvSpPr>
        <p:spPr>
          <a:xfrm>
            <a:off x="3848646" y="0"/>
            <a:ext cx="2944283" cy="496570"/>
          </a:xfrm>
          <a:prstGeom prst="rect">
            <a:avLst/>
          </a:prstGeom>
        </p:spPr>
        <p:txBody>
          <a:bodyPr vert="horz" lIns="91440" tIns="45720" rIns="91440" bIns="45720" rtlCol="0"/>
          <a:lstStyle>
            <a:lvl1pPr algn="r">
              <a:defRPr sz="1200"/>
            </a:lvl1pPr>
          </a:lstStyle>
          <a:p>
            <a:pPr>
              <a:defRPr/>
            </a:pPr>
            <a:fld id="{9A4180FC-51B3-1A41-87FF-D5BBD0084E51}" type="datetime1">
              <a:rPr lang="nb-NO"/>
              <a:pPr>
                <a:defRPr/>
              </a:pPr>
              <a:t>01.07.2024</a:t>
            </a:fld>
            <a:endParaRPr lang="nb-NO"/>
          </a:p>
        </p:txBody>
      </p:sp>
      <p:sp>
        <p:nvSpPr>
          <p:cNvPr id="4" name="Footer Placeholder 3"/>
          <p:cNvSpPr>
            <a:spLocks noGrp="1"/>
          </p:cNvSpPr>
          <p:nvPr>
            <p:ph type="ftr" sz="quarter" idx="2"/>
          </p:nvPr>
        </p:nvSpPr>
        <p:spPr>
          <a:xfrm>
            <a:off x="1" y="9433107"/>
            <a:ext cx="2944283" cy="496570"/>
          </a:xfrm>
          <a:prstGeom prst="rect">
            <a:avLst/>
          </a:prstGeom>
        </p:spPr>
        <p:txBody>
          <a:bodyPr vert="horz" lIns="91440" tIns="45720" rIns="91440" bIns="45720" rtlCol="0" anchor="b"/>
          <a:lstStyle>
            <a:lvl1pPr algn="l">
              <a:defRPr sz="1200"/>
            </a:lvl1pPr>
          </a:lstStyle>
          <a:p>
            <a:pPr>
              <a:defRPr/>
            </a:pPr>
            <a:endParaRPr lang="nb-NO"/>
          </a:p>
        </p:txBody>
      </p:sp>
      <p:sp>
        <p:nvSpPr>
          <p:cNvPr id="5" name="Slide Number Placeholder 4"/>
          <p:cNvSpPr>
            <a:spLocks noGrp="1"/>
          </p:cNvSpPr>
          <p:nvPr>
            <p:ph type="sldNum" sz="quarter" idx="3"/>
          </p:nvPr>
        </p:nvSpPr>
        <p:spPr>
          <a:xfrm>
            <a:off x="3848646" y="9433107"/>
            <a:ext cx="2944283" cy="496570"/>
          </a:xfrm>
          <a:prstGeom prst="rect">
            <a:avLst/>
          </a:prstGeom>
        </p:spPr>
        <p:txBody>
          <a:bodyPr vert="horz" lIns="91440" tIns="45720" rIns="91440" bIns="45720" rtlCol="0" anchor="b"/>
          <a:lstStyle>
            <a:lvl1pPr algn="r">
              <a:defRPr sz="1200"/>
            </a:lvl1pPr>
          </a:lstStyle>
          <a:p>
            <a:pPr>
              <a:defRPr/>
            </a:pPr>
            <a:fld id="{83D298F3-64BD-8046-99BC-2FBC0E2DA358}" type="slidenum">
              <a:rPr lang="nb-NO"/>
              <a:pPr>
                <a:defRPr/>
              </a:pPr>
              <a:t>‹N›</a:t>
            </a:fld>
            <a:endParaRPr lang="nb-NO"/>
          </a:p>
        </p:txBody>
      </p:sp>
    </p:spTree>
    <p:extLst>
      <p:ext uri="{BB962C8B-B14F-4D97-AF65-F5344CB8AC3E}">
        <p14:creationId xmlns:p14="http://schemas.microsoft.com/office/powerpoint/2010/main" val="5126755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pPr>
              <a:defRPr/>
            </a:pPr>
            <a:endParaRPr lang="nb-NO"/>
          </a:p>
        </p:txBody>
      </p:sp>
      <p:sp>
        <p:nvSpPr>
          <p:cNvPr id="3" name="Date Placeholder 2"/>
          <p:cNvSpPr>
            <a:spLocks noGrp="1"/>
          </p:cNvSpPr>
          <p:nvPr>
            <p:ph type="dt" idx="1"/>
          </p:nvPr>
        </p:nvSpPr>
        <p:spPr>
          <a:xfrm>
            <a:off x="3848646" y="0"/>
            <a:ext cx="2944283" cy="496570"/>
          </a:xfrm>
          <a:prstGeom prst="rect">
            <a:avLst/>
          </a:prstGeom>
        </p:spPr>
        <p:txBody>
          <a:bodyPr vert="horz" lIns="91440" tIns="45720" rIns="91440" bIns="45720" rtlCol="0"/>
          <a:lstStyle>
            <a:lvl1pPr algn="r">
              <a:defRPr sz="1200"/>
            </a:lvl1pPr>
          </a:lstStyle>
          <a:p>
            <a:pPr>
              <a:defRPr/>
            </a:pPr>
            <a:fld id="{EAE85D7D-619E-CC42-8111-E39EE86D3397}" type="datetime1">
              <a:rPr lang="nb-NO"/>
              <a:pPr>
                <a:defRPr/>
              </a:pPr>
              <a:t>01.07.2024</a:t>
            </a:fld>
            <a:endParaRPr lang="nb-NO"/>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nb-NO" noProof="0"/>
              <a:t>Click to 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6" name="Footer Placeholder 5"/>
          <p:cNvSpPr>
            <a:spLocks noGrp="1"/>
          </p:cNvSpPr>
          <p:nvPr>
            <p:ph type="ftr" sz="quarter" idx="4"/>
          </p:nvPr>
        </p:nvSpPr>
        <p:spPr>
          <a:xfrm>
            <a:off x="1" y="9433107"/>
            <a:ext cx="2944283" cy="496570"/>
          </a:xfrm>
          <a:prstGeom prst="rect">
            <a:avLst/>
          </a:prstGeom>
        </p:spPr>
        <p:txBody>
          <a:bodyPr vert="horz" lIns="91440" tIns="45720" rIns="91440" bIns="45720" rtlCol="0" anchor="b"/>
          <a:lstStyle>
            <a:lvl1pPr algn="l">
              <a:defRPr sz="1200"/>
            </a:lvl1pPr>
          </a:lstStyle>
          <a:p>
            <a:pPr>
              <a:defRPr/>
            </a:pPr>
            <a:endParaRPr lang="nb-NO"/>
          </a:p>
        </p:txBody>
      </p:sp>
      <p:sp>
        <p:nvSpPr>
          <p:cNvPr id="7" name="Slide Number Placeholder 6"/>
          <p:cNvSpPr>
            <a:spLocks noGrp="1"/>
          </p:cNvSpPr>
          <p:nvPr>
            <p:ph type="sldNum" sz="quarter" idx="5"/>
          </p:nvPr>
        </p:nvSpPr>
        <p:spPr>
          <a:xfrm>
            <a:off x="3848646" y="9433107"/>
            <a:ext cx="2944283" cy="496570"/>
          </a:xfrm>
          <a:prstGeom prst="rect">
            <a:avLst/>
          </a:prstGeom>
        </p:spPr>
        <p:txBody>
          <a:bodyPr vert="horz" lIns="91440" tIns="45720" rIns="91440" bIns="45720" rtlCol="0" anchor="b"/>
          <a:lstStyle>
            <a:lvl1pPr algn="r">
              <a:defRPr sz="1200"/>
            </a:lvl1pPr>
          </a:lstStyle>
          <a:p>
            <a:pPr>
              <a:defRPr/>
            </a:pPr>
            <a:fld id="{4C11B3EB-9E3C-3044-97BE-B76F4706F0D6}" type="slidenum">
              <a:rPr lang="nb-NO"/>
              <a:pPr>
                <a:defRPr/>
              </a:pPr>
              <a:t>‹N›</a:t>
            </a:fld>
            <a:endParaRPr lang="nb-NO"/>
          </a:p>
        </p:txBody>
      </p:sp>
    </p:spTree>
    <p:extLst>
      <p:ext uri="{BB962C8B-B14F-4D97-AF65-F5344CB8AC3E}">
        <p14:creationId xmlns:p14="http://schemas.microsoft.com/office/powerpoint/2010/main" val="3397303981"/>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Tree>
    <p:extLst>
      <p:ext uri="{BB962C8B-B14F-4D97-AF65-F5344CB8AC3E}">
        <p14:creationId xmlns:p14="http://schemas.microsoft.com/office/powerpoint/2010/main" val="697808500"/>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public settings I mean…</a:t>
            </a:r>
          </a:p>
        </p:txBody>
      </p:sp>
    </p:spTree>
    <p:extLst>
      <p:ext uri="{BB962C8B-B14F-4D97-AF65-F5344CB8AC3E}">
        <p14:creationId xmlns:p14="http://schemas.microsoft.com/office/powerpoint/2010/main" val="1807635383"/>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had a developed system with many use cases for a long time, and hence have experience with a lot of different varieties for misuse and other types of problems. By studying the case of Norway we could also contribute to an enhanced analysis which could prove relevant in advance of the digital wallet which </a:t>
            </a:r>
            <a:r>
              <a:rPr lang="en-US" dirty="0" err="1"/>
              <a:t>eIDAS</a:t>
            </a:r>
            <a:r>
              <a:rPr lang="en-US" dirty="0"/>
              <a:t> II will necessitate.</a:t>
            </a:r>
          </a:p>
        </p:txBody>
      </p:sp>
    </p:spTree>
    <p:extLst>
      <p:ext uri="{BB962C8B-B14F-4D97-AF65-F5344CB8AC3E}">
        <p14:creationId xmlns:p14="http://schemas.microsoft.com/office/powerpoint/2010/main" val="1967431663"/>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0662593"/>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Sources of Risk:</a:t>
            </a:r>
          </a:p>
          <a:p>
            <a:r>
              <a:rPr lang="en-US" sz="1200" dirty="0"/>
              <a:t>The lack of traditional verification methods – distance, presence, barriers</a:t>
            </a:r>
          </a:p>
          <a:p>
            <a:r>
              <a:rPr lang="en-US" sz="1200" dirty="0"/>
              <a:t>The interface between humans and </a:t>
            </a:r>
            <a:r>
              <a:rPr lang="en-US" sz="1200" dirty="0" err="1"/>
              <a:t>eID</a:t>
            </a:r>
            <a:r>
              <a:rPr lang="en-US" sz="1200" dirty="0"/>
              <a:t> systems</a:t>
            </a:r>
          </a:p>
          <a:p>
            <a:r>
              <a:rPr lang="en-US" sz="1200" dirty="0"/>
              <a:t>Scale, replicability and speed</a:t>
            </a:r>
          </a:p>
          <a:p>
            <a:r>
              <a:rPr lang="en-US" sz="1200" dirty="0"/>
              <a:t>Lack of transparency - black box quality</a:t>
            </a:r>
          </a:p>
          <a:p>
            <a:r>
              <a:rPr lang="en-US" sz="1200" dirty="0"/>
              <a:t>Proprietary information</a:t>
            </a:r>
          </a:p>
          <a:p>
            <a:r>
              <a:rPr lang="en-US" sz="1200" dirty="0"/>
              <a:t>The conflation between payment systems and identification systems – proportionality</a:t>
            </a:r>
          </a:p>
          <a:p>
            <a:r>
              <a:rPr lang="en-US" sz="1200" dirty="0"/>
              <a:t>Lack of competition</a:t>
            </a:r>
          </a:p>
          <a:p>
            <a:r>
              <a:rPr lang="en-US" sz="1200" dirty="0"/>
              <a:t>The use of private </a:t>
            </a:r>
            <a:r>
              <a:rPr lang="en-US" sz="1200" dirty="0" err="1"/>
              <a:t>eID</a:t>
            </a:r>
            <a:r>
              <a:rPr lang="en-US" sz="1200" dirty="0"/>
              <a:t> in work settings</a:t>
            </a:r>
          </a:p>
          <a:p>
            <a:r>
              <a:rPr lang="en-US" sz="1200" dirty="0"/>
              <a:t>The agglomeration of different uses (</a:t>
            </a:r>
            <a:r>
              <a:rPr lang="en-US" sz="1200" dirty="0" err="1"/>
              <a:t>i.a.</a:t>
            </a:r>
            <a:r>
              <a:rPr lang="en-US" sz="1200" dirty="0"/>
              <a:t> payment system) </a:t>
            </a:r>
          </a:p>
          <a:p>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nb-NO" dirty="0"/>
          </a:p>
          <a:p>
            <a:endParaRPr lang="nb-NO" dirty="0"/>
          </a:p>
        </p:txBody>
      </p:sp>
    </p:spTree>
    <p:extLst>
      <p:ext uri="{BB962C8B-B14F-4D97-AF65-F5344CB8AC3E}">
        <p14:creationId xmlns:p14="http://schemas.microsoft.com/office/powerpoint/2010/main" val="371710600"/>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nb-NO" dirty="0"/>
              <a:t>Så det vi ser her er altså at den private </a:t>
            </a:r>
            <a:r>
              <a:rPr lang="nb-NO" dirty="0" err="1"/>
              <a:t>eID</a:t>
            </a:r>
            <a:r>
              <a:rPr lang="nb-NO" dirty="0"/>
              <a:t>-løsningen </a:t>
            </a:r>
            <a:r>
              <a:rPr lang="nb-NO" dirty="0" err="1"/>
              <a:t>BankID</a:t>
            </a:r>
            <a:r>
              <a:rPr lang="nb-NO" dirty="0"/>
              <a:t> spiller en helt sentral rolle i denne infrastrukturen og har for alle praktiske formål tatt posisjonen som vår nasjonale </a:t>
            </a:r>
            <a:r>
              <a:rPr lang="nb-NO" dirty="0" err="1"/>
              <a:t>eID</a:t>
            </a:r>
            <a:r>
              <a:rPr lang="nb-NO" dirty="0"/>
              <a:t>-løsning.</a:t>
            </a:r>
          </a:p>
          <a:p>
            <a:endParaRPr lang="nb-NO" dirty="0"/>
          </a:p>
          <a:p>
            <a:r>
              <a:rPr lang="nb-NO" dirty="0"/>
              <a:t>Med den store utbredelsen </a:t>
            </a:r>
            <a:r>
              <a:rPr lang="nb-NO" dirty="0" err="1"/>
              <a:t>BankID</a:t>
            </a:r>
            <a:r>
              <a:rPr lang="nb-NO" baseline="0" dirty="0"/>
              <a:t> har som </a:t>
            </a:r>
            <a:r>
              <a:rPr lang="nb-NO" baseline="0" dirty="0" err="1"/>
              <a:t>eID</a:t>
            </a:r>
            <a:r>
              <a:rPr lang="nb-NO" baseline="0" dirty="0"/>
              <a:t> også ved innlogging til offentlige tjenester betyr det at </a:t>
            </a:r>
            <a:r>
              <a:rPr lang="nb-NO" baseline="0" dirty="0" err="1"/>
              <a:t>BankID</a:t>
            </a:r>
            <a:r>
              <a:rPr lang="nb-NO" baseline="0" dirty="0"/>
              <a:t> får karakter av å være en universalnøkkel til offentlige og private tjenester.</a:t>
            </a:r>
          </a:p>
          <a:p>
            <a:endParaRPr lang="nb-NO" baseline="0" dirty="0"/>
          </a:p>
          <a:p>
            <a:r>
              <a:rPr lang="nb-NO" dirty="0"/>
              <a:t>Finanstilsynet (2021): «Den omfattende bruken av </a:t>
            </a:r>
            <a:r>
              <a:rPr lang="nb-NO" dirty="0" err="1"/>
              <a:t>BankID</a:t>
            </a:r>
            <a:r>
              <a:rPr lang="nb-NO" dirty="0"/>
              <a:t> både innen finansnæringen og offentlige tjenester har medført at tjenesten vurderes som samfunnskritisk.»</a:t>
            </a:r>
          </a:p>
          <a:p>
            <a:endParaRPr lang="nb-NO" dirty="0"/>
          </a:p>
          <a:p>
            <a:r>
              <a:rPr lang="nb-NO" dirty="0"/>
              <a:t>+</a:t>
            </a:r>
          </a:p>
          <a:p>
            <a:endParaRPr lang="nb-NO" dirty="0"/>
          </a:p>
          <a:p>
            <a:r>
              <a:rPr lang="nb-NO" dirty="0"/>
              <a:t>«Digitaliseringen gir nye og ofte bedre og billigere tjenester. Samtidig skapes det nye risikoer, både for tjenesteytere og for deres kunder. Bruk av ID-løsninger er et av disse risikoområdene. </a:t>
            </a:r>
            <a:r>
              <a:rPr lang="nb-NO" dirty="0" err="1"/>
              <a:t>BankID</a:t>
            </a:r>
            <a:r>
              <a:rPr lang="nb-NO" dirty="0"/>
              <a:t> har blitt en form for "universalnøkkel" for tilgang til både privat og offentlig tjenesteyting, uten at brukere kan reservere seg mot bruksområder og redusere mulighetsrommet for misbruk.»</a:t>
            </a:r>
          </a:p>
          <a:p>
            <a:endParaRPr lang="nb-NO" dirty="0"/>
          </a:p>
          <a:p>
            <a:r>
              <a:rPr lang="nb-NO" dirty="0"/>
              <a:t>Finanstilsynet: «Det kan hevdes at ingen pålegges elektroniske ID-er, men i dagens digitaliserte samfunn er </a:t>
            </a:r>
            <a:r>
              <a:rPr lang="nb-NO" dirty="0" err="1"/>
              <a:t>BankID</a:t>
            </a:r>
            <a:r>
              <a:rPr lang="nb-NO" dirty="0"/>
              <a:t> nærmest blitt en forutsetning for å få tilgang til blant annet konto- og betalingstjenester. I praksis er det vanskelig å velge bort </a:t>
            </a:r>
            <a:r>
              <a:rPr lang="nb-NO" dirty="0" err="1"/>
              <a:t>BankID</a:t>
            </a:r>
            <a:r>
              <a:rPr lang="nb-NO" dirty="0"/>
              <a:t>. Omfattende bruk av </a:t>
            </a:r>
            <a:r>
              <a:rPr lang="nb-NO" dirty="0" err="1"/>
              <a:t>BankID</a:t>
            </a:r>
            <a:r>
              <a:rPr lang="nb-NO" dirty="0"/>
              <a:t> påfører eieren økt risiko for at kriminelle kan skaffe seg tilgang til og misbruke en </a:t>
            </a:r>
            <a:r>
              <a:rPr lang="nb-NO" dirty="0" err="1"/>
              <a:t>BankID</a:t>
            </a:r>
            <a:r>
              <a:rPr lang="nb-NO" dirty="0"/>
              <a:t> i flere sammenhenger.»</a:t>
            </a:r>
          </a:p>
          <a:p>
            <a:endParaRPr lang="nb-NO" baseline="0" dirty="0"/>
          </a:p>
          <a:p>
            <a:endParaRPr lang="nb-NO" baseline="0" dirty="0"/>
          </a:p>
          <a:p>
            <a:r>
              <a:rPr lang="nb-NO" dirty="0"/>
              <a:t>«Det store omfanget av bruksområder gir kriminelle mulighet for å benytte seg av et bredt spekter av moduser i svindelvirksomheten.» (2023)</a:t>
            </a:r>
            <a:endParaRPr lang="nb-NO" baseline="0" dirty="0"/>
          </a:p>
          <a:p>
            <a:endParaRPr lang="nb-NO" baseline="0" dirty="0"/>
          </a:p>
          <a:p>
            <a:endParaRPr lang="nb-NO" baseline="0" dirty="0"/>
          </a:p>
          <a:p>
            <a:endParaRPr lang="en-US" dirty="0"/>
          </a:p>
        </p:txBody>
      </p:sp>
    </p:spTree>
    <p:extLst>
      <p:ext uri="{BB962C8B-B14F-4D97-AF65-F5344CB8AC3E}">
        <p14:creationId xmlns:p14="http://schemas.microsoft.com/office/powerpoint/2010/main" val="1483886707"/>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a:t>Med den store utbredelsen </a:t>
            </a:r>
            <a:r>
              <a:rPr lang="nb-NO" dirty="0" err="1"/>
              <a:t>BankID</a:t>
            </a:r>
            <a:r>
              <a:rPr lang="nb-NO" baseline="0" dirty="0"/>
              <a:t> har som </a:t>
            </a:r>
            <a:r>
              <a:rPr lang="nb-NO" baseline="0" dirty="0" err="1"/>
              <a:t>eID</a:t>
            </a:r>
            <a:r>
              <a:rPr lang="nb-NO" baseline="0" dirty="0"/>
              <a:t> også ved innlogging til offentlige tjenester betyr det at </a:t>
            </a:r>
            <a:r>
              <a:rPr lang="nb-NO" baseline="0" dirty="0" err="1"/>
              <a:t>BankID</a:t>
            </a:r>
            <a:r>
              <a:rPr lang="nb-NO" baseline="0" dirty="0"/>
              <a:t> for praktiske formål får karakter av å være en universal nøkkel.</a:t>
            </a:r>
          </a:p>
          <a:p>
            <a:endParaRPr lang="nb-NO" baseline="0" dirty="0"/>
          </a:p>
          <a:p>
            <a:r>
              <a:rPr lang="nb-NO" baseline="0" dirty="0"/>
              <a:t>Dette øker risikoen i seg selv – fordi den som kan åpne både offentlige og private tilganger på en gang, kan bruke dette til å manipulere informasjon og data som kan brukes til å skaffe seg større økonomiske gevinster. Eks fra </a:t>
            </a:r>
            <a:r>
              <a:rPr lang="nb-NO" baseline="0" dirty="0" err="1"/>
              <a:t>podcasten</a:t>
            </a:r>
            <a:r>
              <a:rPr lang="nb-NO" baseline="0" dirty="0"/>
              <a:t>/psykopat.</a:t>
            </a:r>
          </a:p>
          <a:p>
            <a:endParaRPr lang="nb-NO" baseline="0" dirty="0"/>
          </a:p>
          <a:p>
            <a:endParaRPr lang="nb-NO" baseline="0" dirty="0"/>
          </a:p>
          <a:p>
            <a:r>
              <a:rPr lang="nb-NO" baseline="0" dirty="0"/>
              <a:t>Den som kjenner sin Harry Potter vet at det finnes en trylleformel som åpner nesten alle dører – også kalt «</a:t>
            </a:r>
            <a:r>
              <a:rPr lang="nb-NO" baseline="0" dirty="0" err="1"/>
              <a:t>the</a:t>
            </a:r>
            <a:r>
              <a:rPr lang="nb-NO" baseline="0" dirty="0"/>
              <a:t> </a:t>
            </a:r>
            <a:r>
              <a:rPr lang="nb-NO" baseline="0" dirty="0" err="1"/>
              <a:t>thiefs</a:t>
            </a:r>
            <a:r>
              <a:rPr lang="nb-NO" baseline="0" dirty="0"/>
              <a:t> </a:t>
            </a:r>
            <a:r>
              <a:rPr lang="nb-NO" baseline="0" dirty="0" err="1"/>
              <a:t>friend</a:t>
            </a:r>
            <a:r>
              <a:rPr lang="nb-NO" baseline="0" dirty="0"/>
              <a:t>»</a:t>
            </a:r>
          </a:p>
          <a:p>
            <a:endParaRPr lang="nb-NO"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nb-NO" baseline="0" dirty="0"/>
              <a:t>Løsningens utforming, herunder sikkerhetskravene, er bestemt (men innenfor reguleringens krav) av den som eier løsningen, dvs. </a:t>
            </a:r>
            <a:r>
              <a:rPr lang="nb-NO" baseline="0" dirty="0" err="1"/>
              <a:t>BankID</a:t>
            </a:r>
            <a:r>
              <a:rPr lang="nb-NO" baseline="0" dirty="0"/>
              <a:t>. Fra ny Nasjonal strategi: Markedet er preget av lav konkurranse: «</a:t>
            </a:r>
            <a:r>
              <a:rPr lang="nb-NO" dirty="0" err="1"/>
              <a:t>BankID</a:t>
            </a:r>
            <a:r>
              <a:rPr lang="nb-NO" dirty="0"/>
              <a:t> [har] en dominerende markedsposisjon. Denne fordelingen av brukere har vært relativt lik de siste ti årene og ingen nye aktører har 20 kommet til. Dette kan innebære en risiko med tanke på robusthet og sikkerhet, og en ulempe i forhandling med markedsaktørene om priser.» Og «Mangelfull konkurranse i </a:t>
            </a:r>
            <a:r>
              <a:rPr lang="nb-NO" dirty="0" err="1"/>
              <a:t>eID</a:t>
            </a:r>
            <a:r>
              <a:rPr lang="nb-NO" dirty="0"/>
              <a:t>-leverandørmarkedet kan gi offentlig sektor en svekket posisjon i forhandlinger om enhetspriser. I tillegg kan funksjonaliteten i ID-porten bli påvirket negativt ut fra et robusthets- og sikkerhetsperspektiv.»</a:t>
            </a:r>
            <a:endParaRPr lang="nb-NO" baseline="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nb-NO" baseline="0" dirty="0"/>
          </a:p>
          <a:p>
            <a:endParaRPr lang="nb-NO" dirty="0"/>
          </a:p>
        </p:txBody>
      </p:sp>
    </p:spTree>
    <p:extLst>
      <p:ext uri="{BB962C8B-B14F-4D97-AF65-F5344CB8AC3E}">
        <p14:creationId xmlns:p14="http://schemas.microsoft.com/office/powerpoint/2010/main" val="3212674720"/>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Ikke</a:t>
            </a:r>
            <a:r>
              <a:rPr lang="nb-NO" baseline="0" dirty="0"/>
              <a:t> bare det – et slikt system innebærer at den helhetlige styringen blir fragmentert og kompleks og består av en mengde ulike typer rettslige instrumenter – hvor det offentlige ikke kan ha full kontroll på alle. </a:t>
            </a:r>
            <a:endParaRPr lang="nb-NO" dirty="0"/>
          </a:p>
        </p:txBody>
      </p:sp>
    </p:spTree>
    <p:extLst>
      <p:ext uri="{BB962C8B-B14F-4D97-AF65-F5344CB8AC3E}">
        <p14:creationId xmlns:p14="http://schemas.microsoft.com/office/powerpoint/2010/main" val="4174037713"/>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nb-NO" dirty="0"/>
              <a:t>Finanstilsynet (2021): «Det informeres i liten grad om risikoen som ID-utstedere indirekte påfører ID-brukere. ID-brukere bør gis større valgfrihet når det gjelder bruksområdet. Brukerne bør ha mulighet til å sette policy/retningslinjer for ID-en, for eksempel at den kun skal kunne brukes mot et avgrenset sett med tjenester der for eksempel større låneopptak ikke inngår. Når de aller fleste nordmenn nå er påført en viss risiko forbundet med misbruk av ID-er, bør det stilles særdeles strenge krav til utstederen av ID-en. I dagens selvbetjeningssamfunn bør utstedere av ID-er etablere løsninger der brukeren kan reservere seg mot bruksområder og i større grad kontrollere aktiviteten og redusere mulighetsrommet for misbruk.» Kan dette løses gjennom kontrakt, eller må man regulere? Det kommer an på.</a:t>
            </a:r>
          </a:p>
          <a:p>
            <a:endParaRPr lang="nb-NO" dirty="0"/>
          </a:p>
          <a:p>
            <a:r>
              <a:rPr lang="nb-NO" dirty="0" err="1"/>
              <a:t>BankID</a:t>
            </a:r>
            <a:r>
              <a:rPr lang="nb-NO" dirty="0"/>
              <a:t> er viktig i dagens digitale samfunn for å kunne logge seg på ulike finansielle og </a:t>
            </a:r>
            <a:r>
              <a:rPr lang="nb-NO" dirty="0" err="1"/>
              <a:t>ikkefinansielle</a:t>
            </a:r>
            <a:r>
              <a:rPr lang="nb-NO" dirty="0"/>
              <a:t> tjenester via </a:t>
            </a:r>
            <a:r>
              <a:rPr lang="nb-NO" dirty="0" err="1"/>
              <a:t>apper</a:t>
            </a:r>
            <a:r>
              <a:rPr lang="nb-NO" dirty="0"/>
              <a:t> og nettbaserte løsninger. Påloggingssidene på de ulike nettstedene og </a:t>
            </a:r>
            <a:r>
              <a:rPr lang="nb-NO" dirty="0" err="1"/>
              <a:t>appene</a:t>
            </a:r>
            <a:r>
              <a:rPr lang="nb-NO" dirty="0"/>
              <a:t> hvor </a:t>
            </a:r>
            <a:r>
              <a:rPr lang="nb-NO" dirty="0" err="1"/>
              <a:t>BankID</a:t>
            </a:r>
            <a:r>
              <a:rPr lang="nb-NO" dirty="0"/>
              <a:t> brukes, ser noe forskjellige ut, og det er en risiko for at brukeren etter hvert ikke vil være tilstrekkelig årvåken og kritisk i forbindelse med bruk av </a:t>
            </a:r>
            <a:r>
              <a:rPr lang="nb-NO" dirty="0" err="1"/>
              <a:t>BankID</a:t>
            </a:r>
            <a:r>
              <a:rPr lang="nb-NO" dirty="0"/>
              <a:t>. Kombinasjonen av den utstrakte bruken av </a:t>
            </a:r>
            <a:r>
              <a:rPr lang="nb-NO" dirty="0" err="1"/>
              <a:t>BankID</a:t>
            </a:r>
            <a:r>
              <a:rPr lang="nb-NO" dirty="0"/>
              <a:t> og variasjoner i innloggingskontekst gir en form for "slitasje" på ID-en og brukerens kritiske sans. Dette tilsier at det bør være mulig å reservere seg mot bruksområder for ID-en og i større grad kontrollere mulig bruk og redusere åpninger for misbruk.</a:t>
            </a:r>
          </a:p>
          <a:p>
            <a:endParaRPr lang="nb-NO" dirty="0"/>
          </a:p>
          <a:p>
            <a:r>
              <a:rPr lang="nb-NO" dirty="0"/>
              <a:t>«Kombinasjonen av den utstrakte bruken av </a:t>
            </a:r>
            <a:r>
              <a:rPr lang="nb-NO" dirty="0" err="1"/>
              <a:t>BankID</a:t>
            </a:r>
            <a:r>
              <a:rPr lang="nb-NO" dirty="0"/>
              <a:t> og variasjoner i innloggingskontekst gir en form for "slitasje" på ID-en og brukerens kritiske sans. Dette tilsier at det bør være mulig å reservere seg mot bruksområder for ID-en og i større grad kontrollere mulig bruk og redusere åpninger for misbruk.»</a:t>
            </a:r>
            <a:endParaRPr lang="en-US" dirty="0"/>
          </a:p>
        </p:txBody>
      </p:sp>
    </p:spTree>
    <p:extLst>
      <p:ext uri="{BB962C8B-B14F-4D97-AF65-F5344CB8AC3E}">
        <p14:creationId xmlns:p14="http://schemas.microsoft.com/office/powerpoint/2010/main" val="65464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ctrTitle" sz="quarter"/>
          </p:nvPr>
        </p:nvSpPr>
        <p:spPr>
          <a:xfrm>
            <a:off x="1295400" y="1905000"/>
            <a:ext cx="6934200" cy="1143000"/>
          </a:xfrm>
        </p:spPr>
        <p:txBody>
          <a:bodyPr anchor="b"/>
          <a:lstStyle>
            <a:lvl1pPr>
              <a:defRPr sz="2000">
                <a:solidFill>
                  <a:schemeClr val="bg2"/>
                </a:solidFill>
              </a:defRPr>
            </a:lvl1pPr>
          </a:lstStyle>
          <a:p>
            <a:r>
              <a:rPr lang="en-US"/>
              <a:t>Click to edit Master title style</a:t>
            </a:r>
            <a:endParaRPr lang="en-US" dirty="0"/>
          </a:p>
        </p:txBody>
      </p:sp>
      <p:sp>
        <p:nvSpPr>
          <p:cNvPr id="3075" name="Rectangle 1027"/>
          <p:cNvSpPr>
            <a:spLocks noGrp="1" noChangeArrowheads="1"/>
          </p:cNvSpPr>
          <p:nvPr>
            <p:ph type="subTitle" sz="quarter" idx="1"/>
          </p:nvPr>
        </p:nvSpPr>
        <p:spPr>
          <a:xfrm>
            <a:off x="1295400" y="3048000"/>
            <a:ext cx="7315200" cy="1752600"/>
          </a:xfrm>
        </p:spPr>
        <p:txBody>
          <a:bodyPr/>
          <a:lstStyle>
            <a:lvl1pPr marL="0" indent="0">
              <a:buFontTx/>
              <a:buNone/>
              <a:defRPr sz="3000" b="1" i="0" baseline="0">
                <a:latin typeface="Arial"/>
                <a:cs typeface="Arial"/>
              </a:defRPr>
            </a:lvl1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5240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nb-N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endParaRPr lang="nb-NO"/>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pPr>
              <a:defRPr/>
            </a:pPr>
            <a:fld id="{BE2E892B-C93E-5A4F-BBDB-57A5C25CA854}" type="slidenum">
              <a:rPr lang="nb-NO"/>
              <a:pPr>
                <a:defRPr/>
              </a:pPr>
              <a:t>‹N›</a:t>
            </a:fld>
            <a:endParaRPr lang="nb-NO"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800">
                <a:solidFill>
                  <a:schemeClr val="tx1">
                    <a:tint val="75000"/>
                  </a:schemeClr>
                </a:solidFill>
              </a:defRPr>
            </a:lvl1pPr>
          </a:lstStyle>
          <a:p>
            <a:pPr>
              <a:defRPr/>
            </a:pPr>
            <a:fld id="{D5696D72-66AA-EC4E-B12B-C69C1ACCF4C1}" type="datetime1">
              <a:rPr lang="nb-NO"/>
              <a:pPr>
                <a:defRPr/>
              </a:pPr>
              <a:t>01.07.2024</a:t>
            </a:fld>
            <a:endParaRPr lang="nb-NO" dirty="0"/>
          </a:p>
        </p:txBody>
      </p:sp>
      <p:pic>
        <p:nvPicPr>
          <p:cNvPr id="1031" name="Picture 10" descr="UiO_JUS_A_ENG.png"/>
          <p:cNvPicPr>
            <a:picLocks noChangeAspect="1"/>
          </p:cNvPicPr>
          <p:nvPr/>
        </p:nvPicPr>
        <p:blipFill>
          <a:blip r:embed="rId13"/>
          <a:srcRect/>
          <a:stretch>
            <a:fillRect/>
          </a:stretch>
        </p:blipFill>
        <p:spPr bwMode="auto">
          <a:xfrm>
            <a:off x="304800" y="228600"/>
            <a:ext cx="1885950" cy="3635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hf sldNum="0"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5362" name="Title 5" descr="" title=""/>
          <p:cNvSpPr>
            <a:spLocks noGrp="1"/>
          </p:cNvSpPr>
          <p:nvPr>
            <p:ph type="ctrTitle" sz="quarter"/>
          </p:nvPr>
        </p:nvSpPr>
        <p:spPr>
          <a:xfrm>
            <a:off x="1000100" y="4725144"/>
            <a:ext cx="7124700" cy="432048"/>
          </a:xfrm>
        </p:spPr>
        <p:txBody>
          <a:bodyPr/>
          <a:lstStyle/>
          <a:p>
            <a:pPr>
              <a:lnSpc>
                <a:spcPct val="107000"/>
              </a:lnSpc>
              <a:spcAft>
                <a:spcPts val="800"/>
              </a:spcAft>
            </a:pP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en-GB" sz="14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Trude Myklebust, </a:t>
            </a:r>
            <a:r>
              <a:rPr lang="nb-NO" sz="2400"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University</a:t>
            </a:r>
            <a: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nb-NO" sz="2400"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of</a:t>
            </a:r>
            <a:r>
              <a:rPr lang="nb-NO"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Oslo</a:t>
            </a:r>
            <a:endParaRPr lang="nb-NO" sz="2400" dirty="0">
              <a:solidFill>
                <a:schemeClr val="accent1">
                  <a:lumMod val="50000"/>
                </a:schemeClr>
              </a:solidFill>
            </a:endParaRPr>
          </a:p>
        </p:txBody>
      </p:sp>
      <p:sp>
        <p:nvSpPr>
          <p:cNvPr id="15363" name="Subtitle 6" descr="" title=""/>
          <p:cNvSpPr>
            <a:spLocks noGrp="1"/>
          </p:cNvSpPr>
          <p:nvPr>
            <p:ph type="subTitle" sz="quarter" idx="1"/>
          </p:nvPr>
        </p:nvSpPr>
        <p:spPr>
          <a:xfrm>
            <a:off x="1000100" y="2564904"/>
            <a:ext cx="7460332" cy="1584176"/>
          </a:xfrm>
        </p:spPr>
        <p:txBody>
          <a:bodyPr/>
          <a:lstStyle/>
          <a:p>
            <a:pPr>
              <a:lnSpc>
                <a:spcPct val="107000"/>
              </a:lnSpc>
              <a:spcAft>
                <a:spcPts val="800"/>
              </a:spcAft>
            </a:pPr>
            <a:r>
              <a:rPr lang="en-US" sz="2400" dirty="0" err="1"/>
              <a:t>eID</a:t>
            </a:r>
            <a:r>
              <a:rPr lang="en-US" sz="2400" dirty="0"/>
              <a:t> as a Universal Key - an Analysis of Risks and Regulatory Approaches Based on a Case Study of the Norwegian </a:t>
            </a:r>
            <a:r>
              <a:rPr lang="en-US" sz="2400" dirty="0" err="1"/>
              <a:t>BankID</a:t>
            </a:r>
            <a:r>
              <a:rPr lang="en-US" sz="2400" dirty="0"/>
              <a:t> System</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a:latin typeface="Calibri" panose="020F0502020204030204" pitchFamily="34" charset="0"/>
                <a:ea typeface="Calibri" panose="020F0502020204030204" pitchFamily="34" charset="0"/>
                <a:cs typeface="Times New Roman" panose="02020603050405020304" pitchFamily="18" charset="0"/>
              </a:rPr>
              <a:t>Oslo, 1 July </a:t>
            </a:r>
            <a:r>
              <a:rPr lang="en-GB" sz="2400" dirty="0">
                <a:latin typeface="Calibri" panose="020F0502020204030204" pitchFamily="34" charset="0"/>
                <a:ea typeface="Calibri" panose="020F0502020204030204" pitchFamily="34" charset="0"/>
                <a:cs typeface="Times New Roman" panose="02020603050405020304" pitchFamily="18" charset="0"/>
              </a:rPr>
              <a:t>2024</a:t>
            </a: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0045EB3-9E5A-302D-2B53-D2E933B18579}"/>
              </a:ext>
            </a:extLst>
          </p:cNvPr>
          <p:cNvSpPr>
            <a:spLocks noGrp="1"/>
          </p:cNvSpPr>
          <p:nvPr>
            <p:ph type="title"/>
          </p:nvPr>
        </p:nvSpPr>
        <p:spPr/>
        <p:txBody>
          <a:bodyPr/>
          <a:lstStyle/>
          <a:p>
            <a:r>
              <a:rPr lang="en-US" sz="3600" dirty="0"/>
              <a:t>Two main types of problems</a:t>
            </a:r>
          </a:p>
        </p:txBody>
      </p:sp>
      <p:sp>
        <p:nvSpPr>
          <p:cNvPr id="3" name="Content Placeholder 2" descr="" title="">
            <a:extLst>
              <a:ext uri="{FF2B5EF4-FFF2-40B4-BE49-F238E27FC236}">
                <a16:creationId xmlns:a16="http://schemas.microsoft.com/office/drawing/2014/main" id="{00E0C49C-B3FF-8BD7-B5C1-03CB8A7A50C0}"/>
              </a:ext>
            </a:extLst>
          </p:cNvPr>
          <p:cNvSpPr>
            <a:spLocks noGrp="1"/>
          </p:cNvSpPr>
          <p:nvPr>
            <p:ph sz="half" idx="1"/>
          </p:nvPr>
        </p:nvSpPr>
        <p:spPr/>
        <p:txBody>
          <a:bodyPr/>
          <a:lstStyle/>
          <a:p>
            <a:r>
              <a:rPr lang="en-US" dirty="0"/>
              <a:t>Access problems and digital exclusion</a:t>
            </a:r>
          </a:p>
          <a:p>
            <a:pPr lvl="1"/>
            <a:r>
              <a:rPr lang="en-US" dirty="0"/>
              <a:t>Children</a:t>
            </a:r>
          </a:p>
          <a:p>
            <a:pPr lvl="1"/>
            <a:r>
              <a:rPr lang="en-US" dirty="0"/>
              <a:t>Disabled individuals</a:t>
            </a:r>
          </a:p>
          <a:p>
            <a:pPr lvl="1"/>
            <a:r>
              <a:rPr lang="en-US" dirty="0"/>
              <a:t>Elderly</a:t>
            </a:r>
          </a:p>
          <a:p>
            <a:pPr lvl="1"/>
            <a:r>
              <a:rPr lang="en-US" dirty="0"/>
              <a:t>Foreign citizens</a:t>
            </a:r>
          </a:p>
          <a:p>
            <a:pPr lvl="1"/>
            <a:r>
              <a:rPr lang="en-US" dirty="0"/>
              <a:t>Convicted individuals</a:t>
            </a:r>
          </a:p>
          <a:p>
            <a:pPr lvl="1"/>
            <a:r>
              <a:rPr lang="en-US" dirty="0" err="1"/>
              <a:t>etc</a:t>
            </a:r>
            <a:endParaRPr lang="en-US" dirty="0"/>
          </a:p>
        </p:txBody>
      </p:sp>
      <p:sp>
        <p:nvSpPr>
          <p:cNvPr id="4" name="Content Placeholder 3" descr="" title="">
            <a:extLst>
              <a:ext uri="{FF2B5EF4-FFF2-40B4-BE49-F238E27FC236}">
                <a16:creationId xmlns:a16="http://schemas.microsoft.com/office/drawing/2014/main" id="{C93BE6C4-7DA0-CE16-03CB-3ACF0789DB2D}"/>
              </a:ext>
            </a:extLst>
          </p:cNvPr>
          <p:cNvSpPr>
            <a:spLocks noGrp="1"/>
          </p:cNvSpPr>
          <p:nvPr>
            <p:ph sz="half" idx="2"/>
          </p:nvPr>
        </p:nvSpPr>
        <p:spPr/>
        <p:txBody>
          <a:bodyPr/>
          <a:lstStyle/>
          <a:p>
            <a:r>
              <a:rPr lang="en-US" dirty="0"/>
              <a:t>Misuse of </a:t>
            </a:r>
            <a:r>
              <a:rPr lang="en-US" dirty="0" err="1"/>
              <a:t>eID</a:t>
            </a:r>
            <a:r>
              <a:rPr lang="en-US" dirty="0"/>
              <a:t> - fraud and other criminal activity </a:t>
            </a:r>
          </a:p>
          <a:p>
            <a:pPr lvl="1"/>
            <a:r>
              <a:rPr lang="en-US" dirty="0"/>
              <a:t>A sharp increase in scope and volume</a:t>
            </a:r>
          </a:p>
          <a:p>
            <a:pPr marL="457200" lvl="1" indent="0">
              <a:buNone/>
            </a:pPr>
            <a:r>
              <a:rPr lang="en-US" dirty="0"/>
              <a:t>   (‘a national security     	problem’)</a:t>
            </a:r>
          </a:p>
          <a:p>
            <a:pPr lvl="1"/>
            <a:r>
              <a:rPr lang="en-US" dirty="0"/>
              <a:t>New methods</a:t>
            </a:r>
          </a:p>
          <a:p>
            <a:pPr lvl="1"/>
            <a:r>
              <a:rPr lang="en-US" dirty="0"/>
              <a:t>Organized crime</a:t>
            </a:r>
          </a:p>
          <a:p>
            <a:pPr lvl="1"/>
            <a:r>
              <a:rPr lang="en-US" dirty="0"/>
              <a:t>Large individual losses </a:t>
            </a:r>
          </a:p>
        </p:txBody>
      </p:sp>
    </p:spTree>
    <p:extLst>
      <p:ext uri="{BB962C8B-B14F-4D97-AF65-F5344CB8AC3E}">
        <p14:creationId xmlns:p14="http://schemas.microsoft.com/office/powerpoint/2010/main" val="1629860308"/>
      </p:ext>
    </p:extLst>
  </p:cSld>
  <p:clrMapOvr>
    <a:masterClrMapping/>
  </p:clrMapOvr>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990600" y="838200"/>
            <a:ext cx="7696200" cy="1143000"/>
          </a:xfrm>
        </p:spPr>
        <p:txBody>
          <a:bodyPr wrap="square" anchor="ctr">
            <a:normAutofit/>
          </a:bodyPr>
          <a:lstStyle/>
          <a:p>
            <a:r>
              <a:rPr lang="nb-NO" dirty="0" err="1"/>
              <a:t>Identified</a:t>
            </a:r>
            <a:r>
              <a:rPr lang="nb-NO" dirty="0"/>
              <a:t> </a:t>
            </a:r>
            <a:r>
              <a:rPr lang="nb-NO" dirty="0" err="1"/>
              <a:t>misuse-related</a:t>
            </a:r>
            <a:r>
              <a:rPr lang="nb-NO" dirty="0"/>
              <a:t> types </a:t>
            </a:r>
            <a:r>
              <a:rPr lang="nb-NO" dirty="0" err="1"/>
              <a:t>of</a:t>
            </a:r>
            <a:r>
              <a:rPr lang="nb-NO" dirty="0"/>
              <a:t> risks</a:t>
            </a:r>
          </a:p>
        </p:txBody>
      </p:sp>
      <p:sp>
        <p:nvSpPr>
          <p:cNvPr id="3" name="Content Placeholder 2" descr="" title=""/>
          <p:cNvSpPr>
            <a:spLocks noGrp="1"/>
          </p:cNvSpPr>
          <p:nvPr>
            <p:ph sz="half" idx="1"/>
          </p:nvPr>
        </p:nvSpPr>
        <p:spPr>
          <a:xfrm>
            <a:off x="990600" y="1981200"/>
            <a:ext cx="5606008" cy="4544144"/>
          </a:xfrm>
        </p:spPr>
        <p:txBody>
          <a:bodyPr wrap="square" anchor="t">
            <a:normAutofit lnSpcReduction="10000"/>
          </a:bodyPr>
          <a:lstStyle/>
          <a:p>
            <a:pPr>
              <a:lnSpc>
                <a:spcPct val="90000"/>
              </a:lnSpc>
            </a:pPr>
            <a:r>
              <a:rPr lang="nb-NO" sz="2000" dirty="0" err="1"/>
              <a:t>Misuse</a:t>
            </a:r>
            <a:r>
              <a:rPr lang="nb-NO" sz="2000" dirty="0"/>
              <a:t> </a:t>
            </a:r>
            <a:r>
              <a:rPr lang="nb-NO" sz="2000" dirty="0" err="1"/>
              <a:t>of</a:t>
            </a:r>
            <a:r>
              <a:rPr lang="nb-NO" sz="2000" dirty="0"/>
              <a:t> </a:t>
            </a:r>
            <a:r>
              <a:rPr lang="nb-NO" sz="2000" dirty="0" err="1"/>
              <a:t>eID</a:t>
            </a:r>
            <a:r>
              <a:rPr lang="nb-NO" sz="2000" dirty="0"/>
              <a:t> has </a:t>
            </a:r>
            <a:r>
              <a:rPr lang="nb-NO" sz="2000" dirty="0" err="1"/>
              <a:t>reportedly</a:t>
            </a:r>
            <a:r>
              <a:rPr lang="nb-NO" sz="2000" dirty="0"/>
              <a:t> led to </a:t>
            </a:r>
            <a:r>
              <a:rPr lang="nb-NO" sz="2000" dirty="0" err="1"/>
              <a:t>i.a</a:t>
            </a:r>
            <a:r>
              <a:rPr lang="nb-NO" sz="2000" dirty="0"/>
              <a:t>.:</a:t>
            </a:r>
          </a:p>
          <a:p>
            <a:pPr lvl="1">
              <a:lnSpc>
                <a:spcPct val="90000"/>
              </a:lnSpc>
            </a:pPr>
            <a:r>
              <a:rPr lang="nb-NO" sz="2000" dirty="0" err="1"/>
              <a:t>Frauds</a:t>
            </a:r>
            <a:r>
              <a:rPr lang="nb-NO" sz="2000" dirty="0"/>
              <a:t> (</a:t>
            </a:r>
            <a:r>
              <a:rPr lang="nb-NO" sz="2000" dirty="0" err="1"/>
              <a:t>individuals</a:t>
            </a:r>
            <a:r>
              <a:rPr lang="nb-NO" sz="2000" dirty="0"/>
              <a:t>, banks and </a:t>
            </a:r>
            <a:r>
              <a:rPr lang="nb-NO" sz="2000" dirty="0" err="1"/>
              <a:t>other</a:t>
            </a:r>
            <a:r>
              <a:rPr lang="nb-NO" sz="2000" dirty="0"/>
              <a:t> </a:t>
            </a:r>
            <a:r>
              <a:rPr lang="nb-NO" sz="2000" dirty="0" err="1"/>
              <a:t>companies</a:t>
            </a:r>
            <a:r>
              <a:rPr lang="nb-NO" sz="2000" dirty="0"/>
              <a:t>)</a:t>
            </a:r>
          </a:p>
          <a:p>
            <a:pPr lvl="1">
              <a:lnSpc>
                <a:spcPct val="90000"/>
              </a:lnSpc>
            </a:pPr>
            <a:r>
              <a:rPr lang="nb-NO" sz="2000" dirty="0"/>
              <a:t>Money </a:t>
            </a:r>
            <a:r>
              <a:rPr lang="nb-NO" sz="2000" dirty="0" err="1"/>
              <a:t>laundering</a:t>
            </a:r>
            <a:r>
              <a:rPr lang="nb-NO" sz="2000" dirty="0"/>
              <a:t> and terror </a:t>
            </a:r>
            <a:r>
              <a:rPr lang="nb-NO" sz="2000" dirty="0" err="1"/>
              <a:t>financing</a:t>
            </a:r>
            <a:endParaRPr lang="nb-NO" sz="2000" dirty="0"/>
          </a:p>
          <a:p>
            <a:pPr lvl="1">
              <a:lnSpc>
                <a:spcPct val="90000"/>
              </a:lnSpc>
            </a:pPr>
            <a:r>
              <a:rPr lang="nb-NO" sz="2000" dirty="0" err="1"/>
              <a:t>Exploitation</a:t>
            </a:r>
            <a:r>
              <a:rPr lang="nb-NO" sz="2000" dirty="0"/>
              <a:t> </a:t>
            </a:r>
            <a:r>
              <a:rPr lang="nb-NO" sz="2000" dirty="0" err="1"/>
              <a:t>of</a:t>
            </a:r>
            <a:r>
              <a:rPr lang="nb-NO" sz="2000" dirty="0"/>
              <a:t> </a:t>
            </a:r>
            <a:r>
              <a:rPr lang="nb-NO" sz="2000" dirty="0" err="1"/>
              <a:t>employees</a:t>
            </a:r>
            <a:endParaRPr lang="nb-NO" sz="2000" dirty="0"/>
          </a:p>
          <a:p>
            <a:pPr lvl="1">
              <a:lnSpc>
                <a:spcPct val="90000"/>
              </a:lnSpc>
            </a:pPr>
            <a:r>
              <a:rPr lang="nb-NO" sz="2000" dirty="0"/>
              <a:t>Benefits </a:t>
            </a:r>
            <a:r>
              <a:rPr lang="nb-NO" sz="2000" dirty="0" err="1"/>
              <a:t>fraud</a:t>
            </a:r>
            <a:endParaRPr lang="nb-NO" sz="2000" dirty="0"/>
          </a:p>
          <a:p>
            <a:pPr lvl="1">
              <a:lnSpc>
                <a:spcPct val="90000"/>
              </a:lnSpc>
            </a:pPr>
            <a:r>
              <a:rPr lang="nb-NO" sz="2000" dirty="0" err="1"/>
              <a:t>Tax</a:t>
            </a:r>
            <a:r>
              <a:rPr lang="nb-NO" sz="2000" dirty="0"/>
              <a:t> </a:t>
            </a:r>
            <a:r>
              <a:rPr lang="nb-NO" sz="2000" dirty="0" err="1"/>
              <a:t>evation</a:t>
            </a:r>
            <a:endParaRPr lang="nb-NO" sz="2000" dirty="0"/>
          </a:p>
          <a:p>
            <a:pPr lvl="1">
              <a:lnSpc>
                <a:spcPct val="90000"/>
              </a:lnSpc>
            </a:pPr>
            <a:r>
              <a:rPr lang="nb-NO" sz="2000" dirty="0"/>
              <a:t>Smugling</a:t>
            </a:r>
          </a:p>
          <a:p>
            <a:pPr lvl="1">
              <a:lnSpc>
                <a:spcPct val="90000"/>
              </a:lnSpc>
            </a:pPr>
            <a:r>
              <a:rPr lang="nb-NO" sz="2000" dirty="0"/>
              <a:t>Trade </a:t>
            </a:r>
            <a:r>
              <a:rPr lang="nb-NO" sz="2000" dirty="0" err="1"/>
              <a:t>with</a:t>
            </a:r>
            <a:r>
              <a:rPr lang="nb-NO" sz="2000" dirty="0"/>
              <a:t> </a:t>
            </a:r>
            <a:r>
              <a:rPr lang="nb-NO" sz="2000" dirty="0" err="1"/>
              <a:t>unlawful</a:t>
            </a:r>
            <a:r>
              <a:rPr lang="nb-NO" sz="2000" dirty="0"/>
              <a:t> </a:t>
            </a:r>
            <a:r>
              <a:rPr lang="nb-NO" sz="2000" dirty="0" err="1"/>
              <a:t>goods</a:t>
            </a:r>
            <a:r>
              <a:rPr lang="nb-NO" sz="2000" dirty="0"/>
              <a:t> and</a:t>
            </a:r>
          </a:p>
          <a:p>
            <a:pPr lvl="1">
              <a:lnSpc>
                <a:spcPct val="90000"/>
              </a:lnSpc>
            </a:pPr>
            <a:r>
              <a:rPr lang="nb-NO" sz="2000" dirty="0"/>
              <a:t>Human </a:t>
            </a:r>
            <a:r>
              <a:rPr lang="nb-NO" sz="2000" dirty="0" err="1"/>
              <a:t>trafficking</a:t>
            </a:r>
            <a:endParaRPr lang="nb-NO" sz="2000" dirty="0"/>
          </a:p>
          <a:p>
            <a:pPr>
              <a:lnSpc>
                <a:spcPct val="90000"/>
              </a:lnSpc>
            </a:pPr>
            <a:r>
              <a:rPr lang="nb-NO" sz="2000" dirty="0" err="1"/>
              <a:t>Other</a:t>
            </a:r>
            <a:r>
              <a:rPr lang="nb-NO" sz="2000" dirty="0"/>
              <a:t> </a:t>
            </a:r>
            <a:r>
              <a:rPr lang="nb-NO" sz="2000" dirty="0" err="1"/>
              <a:t>possible</a:t>
            </a:r>
            <a:r>
              <a:rPr lang="nb-NO" sz="2000" dirty="0"/>
              <a:t> risks:</a:t>
            </a:r>
          </a:p>
          <a:p>
            <a:pPr lvl="1">
              <a:lnSpc>
                <a:spcPct val="90000"/>
              </a:lnSpc>
            </a:pPr>
            <a:r>
              <a:rPr lang="nb-NO" sz="1800" dirty="0" err="1"/>
              <a:t>Compromised</a:t>
            </a:r>
            <a:r>
              <a:rPr lang="nb-NO" sz="1800" dirty="0"/>
              <a:t> </a:t>
            </a:r>
            <a:r>
              <a:rPr lang="nb-NO" sz="1800" dirty="0" err="1"/>
              <a:t>integrity</a:t>
            </a:r>
            <a:r>
              <a:rPr lang="nb-NO" sz="1800" dirty="0"/>
              <a:t> </a:t>
            </a:r>
            <a:r>
              <a:rPr lang="nb-NO" sz="1800" dirty="0" err="1"/>
              <a:t>of</a:t>
            </a:r>
            <a:r>
              <a:rPr lang="nb-NO" sz="1800" dirty="0"/>
              <a:t> </a:t>
            </a:r>
            <a:r>
              <a:rPr lang="nb-NO" sz="1800" dirty="0" err="1"/>
              <a:t>work</a:t>
            </a:r>
            <a:r>
              <a:rPr lang="nb-NO" sz="1800" dirty="0"/>
              <a:t> </a:t>
            </a:r>
            <a:r>
              <a:rPr lang="nb-NO" sz="1800" dirty="0" err="1"/>
              <a:t>related</a:t>
            </a:r>
            <a:r>
              <a:rPr lang="nb-NO" sz="1800" dirty="0"/>
              <a:t> systems in </a:t>
            </a:r>
            <a:r>
              <a:rPr lang="nb-NO" sz="1800" dirty="0" err="1"/>
              <a:t>public</a:t>
            </a:r>
            <a:r>
              <a:rPr lang="nb-NO" sz="1800" dirty="0"/>
              <a:t> </a:t>
            </a:r>
            <a:r>
              <a:rPr lang="nb-NO" sz="1800" dirty="0" err="1"/>
              <a:t>sector</a:t>
            </a:r>
            <a:r>
              <a:rPr lang="nb-NO" sz="1800" dirty="0"/>
              <a:t> – hospitals, </a:t>
            </a:r>
            <a:r>
              <a:rPr lang="nb-NO" sz="1800" dirty="0" err="1"/>
              <a:t>the</a:t>
            </a:r>
            <a:r>
              <a:rPr lang="nb-NO" sz="1800" dirty="0"/>
              <a:t> </a:t>
            </a:r>
            <a:r>
              <a:rPr lang="nb-NO" sz="1800" dirty="0" err="1"/>
              <a:t>court</a:t>
            </a:r>
            <a:r>
              <a:rPr lang="nb-NO" sz="1800" dirty="0"/>
              <a:t> system, </a:t>
            </a:r>
          </a:p>
          <a:p>
            <a:pPr lvl="1">
              <a:lnSpc>
                <a:spcPct val="90000"/>
              </a:lnSpc>
            </a:pPr>
            <a:r>
              <a:rPr lang="nb-NO" sz="1800" dirty="0"/>
              <a:t>Risks to </a:t>
            </a:r>
            <a:r>
              <a:rPr lang="nb-NO" sz="1800" dirty="0" err="1"/>
              <a:t>payment</a:t>
            </a:r>
            <a:r>
              <a:rPr lang="nb-NO" sz="1800" dirty="0"/>
              <a:t> systems and </a:t>
            </a:r>
            <a:r>
              <a:rPr lang="nb-NO" sz="1800" dirty="0" err="1"/>
              <a:t>financial</a:t>
            </a:r>
            <a:r>
              <a:rPr lang="nb-NO" sz="1800" dirty="0"/>
              <a:t> </a:t>
            </a:r>
            <a:r>
              <a:rPr lang="nb-NO" sz="1800" dirty="0" err="1"/>
              <a:t>stability</a:t>
            </a:r>
            <a:r>
              <a:rPr lang="nb-NO" sz="1800" dirty="0"/>
              <a:t>?</a:t>
            </a:r>
          </a:p>
          <a:p>
            <a:pPr lvl="1">
              <a:lnSpc>
                <a:spcPct val="90000"/>
              </a:lnSpc>
            </a:pPr>
            <a:endParaRPr lang="nb-NO" sz="1800" dirty="0"/>
          </a:p>
          <a:p>
            <a:pPr lvl="1">
              <a:lnSpc>
                <a:spcPct val="90000"/>
              </a:lnSpc>
            </a:pPr>
            <a:endParaRPr lang="nb-NO" sz="1800" dirty="0"/>
          </a:p>
        </p:txBody>
      </p:sp>
      <p:pic>
        <p:nvPicPr>
          <p:cNvPr id="1026" name="Picture 2" descr="" title="">
            <a:extLst>
              <a:ext uri="{FF2B5EF4-FFF2-40B4-BE49-F238E27FC236}">
                <a16:creationId xmlns:a16="http://schemas.microsoft.com/office/drawing/2014/main" id="{44065512-355B-B12E-1A85-C3352BE3F21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96608" y="1981200"/>
            <a:ext cx="2090192" cy="169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901161"/>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5" name="Content Placeholder 4" descr="" title="">
            <a:extLst>
              <a:ext uri="{FF2B5EF4-FFF2-40B4-BE49-F238E27FC236}">
                <a16:creationId xmlns:a16="http://schemas.microsoft.com/office/drawing/2014/main" id="{2BE5DA76-A99F-80A3-6D56-BD96A8ABBE22}"/>
              </a:ext>
            </a:extLst>
          </p:cNvPr>
          <p:cNvPicPr>
            <a:picLocks noGrp="1" noChangeAspect="1"/>
          </p:cNvPicPr>
          <p:nvPr>
            <p:ph idx="1"/>
          </p:nvPr>
        </p:nvPicPr>
        <p:blipFill>
          <a:blip r:embed="rId3"/>
          <a:stretch>
            <a:fillRect/>
          </a:stretch>
        </p:blipFill>
        <p:spPr>
          <a:xfrm>
            <a:off x="683568" y="749074"/>
            <a:ext cx="5278747" cy="4114800"/>
          </a:xfrm>
        </p:spPr>
      </p:pic>
      <p:pic>
        <p:nvPicPr>
          <p:cNvPr id="7" name="Picture 6" descr="" title="">
            <a:extLst>
              <a:ext uri="{FF2B5EF4-FFF2-40B4-BE49-F238E27FC236}">
                <a16:creationId xmlns:a16="http://schemas.microsoft.com/office/drawing/2014/main" id="{DF04D87B-A5A0-DD3F-5E82-C9BE82B5EE35}"/>
              </a:ext>
            </a:extLst>
          </p:cNvPr>
          <p:cNvPicPr>
            <a:picLocks noChangeAspect="1"/>
          </p:cNvPicPr>
          <p:nvPr/>
        </p:nvPicPr>
        <p:blipFill>
          <a:blip r:embed="rId4"/>
          <a:stretch>
            <a:fillRect/>
          </a:stretch>
        </p:blipFill>
        <p:spPr>
          <a:xfrm>
            <a:off x="5004048" y="4294944"/>
            <a:ext cx="3612347" cy="2145680"/>
          </a:xfrm>
          <a:prstGeom prst="rect">
            <a:avLst/>
          </a:prstGeom>
        </p:spPr>
      </p:pic>
      <p:sp>
        <p:nvSpPr>
          <p:cNvPr id="8" name="Title 1" descr="" title="">
            <a:extLst>
              <a:ext uri="{FF2B5EF4-FFF2-40B4-BE49-F238E27FC236}">
                <a16:creationId xmlns:a16="http://schemas.microsoft.com/office/drawing/2014/main" id="{6D83C843-5F48-A40D-5350-1E0BBFDE7E12}"/>
              </a:ext>
            </a:extLst>
          </p:cNvPr>
          <p:cNvSpPr>
            <a:spLocks noGrp="1"/>
          </p:cNvSpPr>
          <p:nvPr>
            <p:ph type="title"/>
          </p:nvPr>
        </p:nvSpPr>
        <p:spPr>
          <a:xfrm>
            <a:off x="4355976" y="838200"/>
            <a:ext cx="4330824" cy="1143000"/>
          </a:xfrm>
        </p:spPr>
        <p:txBody>
          <a:bodyPr/>
          <a:lstStyle/>
          <a:p>
            <a:r>
              <a:rPr lang="en-US" dirty="0" err="1"/>
              <a:t>BankID</a:t>
            </a:r>
            <a:r>
              <a:rPr lang="en-US" dirty="0"/>
              <a:t> as an universal key</a:t>
            </a:r>
          </a:p>
        </p:txBody>
      </p:sp>
    </p:spTree>
    <p:extLst>
      <p:ext uri="{BB962C8B-B14F-4D97-AF65-F5344CB8AC3E}">
        <p14:creationId xmlns:p14="http://schemas.microsoft.com/office/powerpoint/2010/main" val="2628026539"/>
      </p:ext>
    </p:extLst>
  </p:cSld>
  <p:clrMapOvr>
    <a:masterClrMapping/>
  </p:clrMapOvr>
</p:sld>
</file>

<file path=ppt/slides/slide1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755576" y="810391"/>
            <a:ext cx="7831288" cy="792088"/>
          </a:xfrm>
        </p:spPr>
        <p:txBody>
          <a:bodyPr/>
          <a:lstStyle/>
          <a:p>
            <a:r>
              <a:rPr lang="en-US" dirty="0"/>
              <a:t>An agglomeration of functions</a:t>
            </a:r>
            <a:endParaRPr lang="nb-NO" dirty="0"/>
          </a:p>
        </p:txBody>
      </p:sp>
      <p:pic>
        <p:nvPicPr>
          <p:cNvPr id="4" name="Content Placeholder 3" descr="" title=""/>
          <p:cNvPicPr>
            <a:picLocks noGrp="1" noChangeAspect="1"/>
          </p:cNvPicPr>
          <p:nvPr>
            <p:ph idx="1"/>
          </p:nvPr>
        </p:nvPicPr>
        <p:blipFill>
          <a:blip r:embed="rId3"/>
          <a:stretch>
            <a:fillRect/>
          </a:stretch>
        </p:blipFill>
        <p:spPr>
          <a:xfrm>
            <a:off x="3508562" y="1785830"/>
            <a:ext cx="1838325" cy="2333625"/>
          </a:xfrm>
          <a:prstGeom prst="rect">
            <a:avLst/>
          </a:prstGeom>
        </p:spPr>
      </p:pic>
      <p:pic>
        <p:nvPicPr>
          <p:cNvPr id="5" name="Picture 4" descr="" title=""/>
          <p:cNvPicPr>
            <a:picLocks noChangeAspect="1"/>
          </p:cNvPicPr>
          <p:nvPr/>
        </p:nvPicPr>
        <p:blipFill>
          <a:blip r:embed="rId4"/>
          <a:stretch>
            <a:fillRect/>
          </a:stretch>
        </p:blipFill>
        <p:spPr>
          <a:xfrm>
            <a:off x="251520" y="2090629"/>
            <a:ext cx="2066925" cy="1724025"/>
          </a:xfrm>
          <a:prstGeom prst="rect">
            <a:avLst/>
          </a:prstGeom>
        </p:spPr>
      </p:pic>
      <p:cxnSp>
        <p:nvCxnSpPr>
          <p:cNvPr id="12" name="Straight Connector 11" descr="" title=""/>
          <p:cNvCxnSpPr/>
          <p:nvPr/>
        </p:nvCxnSpPr>
        <p:spPr bwMode="auto">
          <a:xfrm>
            <a:off x="2555776" y="3063537"/>
            <a:ext cx="86409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descr="" title=""/>
          <p:cNvCxnSpPr/>
          <p:nvPr/>
        </p:nvCxnSpPr>
        <p:spPr bwMode="auto">
          <a:xfrm>
            <a:off x="5508104" y="3063537"/>
            <a:ext cx="14401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1" name="Picture 20" descr="" title=""/>
          <p:cNvPicPr>
            <a:picLocks noChangeAspect="1"/>
          </p:cNvPicPr>
          <p:nvPr/>
        </p:nvPicPr>
        <p:blipFill>
          <a:blip r:embed="rId5"/>
          <a:stretch>
            <a:fillRect/>
          </a:stretch>
        </p:blipFill>
        <p:spPr>
          <a:xfrm>
            <a:off x="3067371" y="4826777"/>
            <a:ext cx="2671526" cy="1898716"/>
          </a:xfrm>
          <a:prstGeom prst="rect">
            <a:avLst/>
          </a:prstGeom>
        </p:spPr>
      </p:pic>
      <p:cxnSp>
        <p:nvCxnSpPr>
          <p:cNvPr id="24" name="Straight Connector 23" descr="" title=""/>
          <p:cNvCxnSpPr/>
          <p:nvPr/>
        </p:nvCxnSpPr>
        <p:spPr bwMode="auto">
          <a:xfrm flipH="1">
            <a:off x="3275856" y="4293096"/>
            <a:ext cx="360040" cy="3600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descr="" title=""/>
          <p:cNvCxnSpPr/>
          <p:nvPr/>
        </p:nvCxnSpPr>
        <p:spPr bwMode="auto">
          <a:xfrm>
            <a:off x="4369194" y="4293096"/>
            <a:ext cx="0" cy="3600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descr="" title=""/>
          <p:cNvCxnSpPr/>
          <p:nvPr/>
        </p:nvCxnSpPr>
        <p:spPr bwMode="auto">
          <a:xfrm>
            <a:off x="4932040" y="4293096"/>
            <a:ext cx="414847" cy="36004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Oval Callout 6" descr="" title=""/>
          <p:cNvSpPr/>
          <p:nvPr/>
        </p:nvSpPr>
        <p:spPr bwMode="auto">
          <a:xfrm>
            <a:off x="5508104" y="1374315"/>
            <a:ext cx="2088232" cy="785655"/>
          </a:xfrm>
          <a:prstGeom prst="wedgeEllipseCallou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nb-NO" sz="1600" b="0" i="0" u="none" strike="noStrike" cap="none" normalizeH="0" baseline="0" dirty="0">
                <a:ln>
                  <a:noFill/>
                </a:ln>
                <a:solidFill>
                  <a:schemeClr val="tx1"/>
                </a:solidFill>
                <a:effectLst/>
                <a:latin typeface="Arial" charset="0"/>
                <a:ea typeface="ヒラギノ角ゴ Pro W3" charset="-128"/>
                <a:cs typeface="ヒラギノ角ゴ Pro W3" charset="-128"/>
              </a:rPr>
              <a:t>«</a:t>
            </a:r>
            <a:r>
              <a:rPr kumimoji="0" lang="nb-NO" sz="1600" b="0" i="0" u="none" strike="noStrike" cap="none" normalizeH="0" baseline="0" dirty="0" err="1">
                <a:ln>
                  <a:noFill/>
                </a:ln>
                <a:solidFill>
                  <a:schemeClr val="tx1"/>
                </a:solidFill>
                <a:effectLst/>
                <a:latin typeface="Arial" charset="0"/>
                <a:ea typeface="ヒラギノ角ゴ Pro W3" charset="-128"/>
                <a:cs typeface="ヒラギノ角ゴ Pro W3" charset="-128"/>
              </a:rPr>
              <a:t>Alohomora</a:t>
            </a:r>
            <a:r>
              <a:rPr kumimoji="0" lang="nb-NO" sz="1600" b="0" i="0" u="none" strike="noStrike" cap="none" normalizeH="0" baseline="0" dirty="0">
                <a:ln>
                  <a:noFill/>
                </a:ln>
                <a:solidFill>
                  <a:schemeClr val="tx1"/>
                </a:solidFill>
                <a:effectLst/>
                <a:latin typeface="Arial" charset="0"/>
                <a:ea typeface="ヒラギノ角ゴ Pro W3" charset="-128"/>
                <a:cs typeface="ヒラギノ角ゴ Pro W3" charset="-128"/>
              </a:rPr>
              <a:t>»</a:t>
            </a:r>
          </a:p>
        </p:txBody>
      </p:sp>
      <p:pic>
        <p:nvPicPr>
          <p:cNvPr id="19" name="Picture 2" descr="" tit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9836" y="2195093"/>
            <a:ext cx="962564" cy="173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003693"/>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1C334C7-AF40-C518-3379-EBF0CE073C5D}"/>
              </a:ext>
            </a:extLst>
          </p:cNvPr>
          <p:cNvSpPr>
            <a:spLocks noGrp="1"/>
          </p:cNvSpPr>
          <p:nvPr>
            <p:ph type="title"/>
          </p:nvPr>
        </p:nvSpPr>
        <p:spPr/>
        <p:txBody>
          <a:bodyPr/>
          <a:lstStyle/>
          <a:p>
            <a:r>
              <a:rPr lang="en-US" dirty="0"/>
              <a:t>The agglomeration of functions exacerbates and create new risks</a:t>
            </a:r>
          </a:p>
        </p:txBody>
      </p:sp>
      <p:sp>
        <p:nvSpPr>
          <p:cNvPr id="3" name="Content Placeholder 2" descr="" title="">
            <a:extLst>
              <a:ext uri="{FF2B5EF4-FFF2-40B4-BE49-F238E27FC236}">
                <a16:creationId xmlns:a16="http://schemas.microsoft.com/office/drawing/2014/main" id="{3F343D1A-6177-C214-EEB6-5F75DB122BCF}"/>
              </a:ext>
            </a:extLst>
          </p:cNvPr>
          <p:cNvSpPr>
            <a:spLocks noGrp="1"/>
          </p:cNvSpPr>
          <p:nvPr>
            <p:ph idx="1"/>
          </p:nvPr>
        </p:nvSpPr>
        <p:spPr/>
        <p:txBody>
          <a:bodyPr/>
          <a:lstStyle/>
          <a:p>
            <a:r>
              <a:rPr lang="en-US" dirty="0"/>
              <a:t>The more accesses one instrument can open, the more opportunities are created</a:t>
            </a:r>
          </a:p>
          <a:p>
            <a:r>
              <a:rPr lang="en-US" dirty="0"/>
              <a:t>Especially when the key opens accesses to financial means – private accounts, the payment system, public benefits</a:t>
            </a:r>
          </a:p>
          <a:p>
            <a:r>
              <a:rPr lang="en-US" dirty="0"/>
              <a:t>Enables cross-manipulation of public and private systems</a:t>
            </a:r>
          </a:p>
          <a:p>
            <a:pPr marL="457200" lvl="1" indent="0">
              <a:buNone/>
            </a:pPr>
            <a:endParaRPr lang="en-US" dirty="0"/>
          </a:p>
        </p:txBody>
      </p:sp>
    </p:spTree>
    <p:extLst>
      <p:ext uri="{BB962C8B-B14F-4D97-AF65-F5344CB8AC3E}">
        <p14:creationId xmlns:p14="http://schemas.microsoft.com/office/powerpoint/2010/main" val="1787556908"/>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5379F025-DF63-1008-EA86-4FD143DCFBC9}"/>
              </a:ext>
            </a:extLst>
          </p:cNvPr>
          <p:cNvSpPr>
            <a:spLocks noGrp="1"/>
          </p:cNvSpPr>
          <p:nvPr>
            <p:ph type="title"/>
          </p:nvPr>
        </p:nvSpPr>
        <p:spPr/>
        <p:txBody>
          <a:bodyPr/>
          <a:lstStyle/>
          <a:p>
            <a:r>
              <a:rPr lang="en-US" dirty="0"/>
              <a:t>The agglomeration of functions exacerbates and create new risks (2)</a:t>
            </a:r>
          </a:p>
        </p:txBody>
      </p:sp>
      <p:sp>
        <p:nvSpPr>
          <p:cNvPr id="3" name="Content Placeholder 2" descr="" title="">
            <a:extLst>
              <a:ext uri="{FF2B5EF4-FFF2-40B4-BE49-F238E27FC236}">
                <a16:creationId xmlns:a16="http://schemas.microsoft.com/office/drawing/2014/main" id="{BFD17A8D-3D3E-7D16-845B-056D61DC89C0}"/>
              </a:ext>
            </a:extLst>
          </p:cNvPr>
          <p:cNvSpPr>
            <a:spLocks noGrp="1"/>
          </p:cNvSpPr>
          <p:nvPr>
            <p:ph idx="1"/>
          </p:nvPr>
        </p:nvSpPr>
        <p:spPr/>
        <p:txBody>
          <a:bodyPr/>
          <a:lstStyle/>
          <a:p>
            <a:r>
              <a:rPr lang="en-US" dirty="0"/>
              <a:t>This </a:t>
            </a:r>
            <a:r>
              <a:rPr lang="en-US" u="sng" dirty="0"/>
              <a:t>increases the risk in terms of both likelihood and consequence </a:t>
            </a:r>
            <a:r>
              <a:rPr lang="en-US" dirty="0"/>
              <a:t>(re standard definition of risk)</a:t>
            </a:r>
          </a:p>
          <a:p>
            <a:r>
              <a:rPr lang="en-US" dirty="0"/>
              <a:t>Why?</a:t>
            </a:r>
          </a:p>
          <a:p>
            <a:pPr lvl="1"/>
            <a:r>
              <a:rPr lang="en-US" dirty="0"/>
              <a:t>Increase in the fraudsters’ </a:t>
            </a:r>
            <a:r>
              <a:rPr lang="en-US" u="sng" dirty="0"/>
              <a:t>motivation</a:t>
            </a:r>
            <a:endParaRPr lang="en-US" dirty="0"/>
          </a:p>
          <a:p>
            <a:pPr lvl="1"/>
            <a:r>
              <a:rPr lang="en-US" dirty="0"/>
              <a:t>Increase in </a:t>
            </a:r>
            <a:r>
              <a:rPr lang="en-US" u="sng" dirty="0"/>
              <a:t>possible access points</a:t>
            </a:r>
            <a:r>
              <a:rPr lang="en-US" dirty="0"/>
              <a:t> available for attack</a:t>
            </a:r>
            <a:endParaRPr lang="en-US" u="sng" dirty="0"/>
          </a:p>
          <a:p>
            <a:pPr lvl="1"/>
            <a:r>
              <a:rPr lang="en-US" dirty="0"/>
              <a:t>Increase in </a:t>
            </a:r>
            <a:r>
              <a:rPr lang="en-US" u="sng" dirty="0"/>
              <a:t>potential unlawful returns</a:t>
            </a:r>
          </a:p>
          <a:p>
            <a:r>
              <a:rPr lang="en-US" dirty="0"/>
              <a:t>And – bear in mind with what efficiency frauds can be executed</a:t>
            </a:r>
          </a:p>
        </p:txBody>
      </p:sp>
    </p:spTree>
    <p:extLst>
      <p:ext uri="{BB962C8B-B14F-4D97-AF65-F5344CB8AC3E}">
        <p14:creationId xmlns:p14="http://schemas.microsoft.com/office/powerpoint/2010/main" val="1503288912"/>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B703F6D-F48F-DED9-39F8-F7F045D07F7B}"/>
              </a:ext>
            </a:extLst>
          </p:cNvPr>
          <p:cNvSpPr>
            <a:spLocks noGrp="1"/>
          </p:cNvSpPr>
          <p:nvPr>
            <p:ph type="title"/>
          </p:nvPr>
        </p:nvSpPr>
        <p:spPr>
          <a:xfrm>
            <a:off x="990600" y="548680"/>
            <a:ext cx="7541840" cy="720080"/>
          </a:xfrm>
        </p:spPr>
        <p:txBody>
          <a:bodyPr/>
          <a:lstStyle/>
          <a:p>
            <a:r>
              <a:rPr lang="en-US" dirty="0"/>
              <a:t>III The legal analyses</a:t>
            </a:r>
          </a:p>
        </p:txBody>
      </p:sp>
      <p:sp>
        <p:nvSpPr>
          <p:cNvPr id="3" name="Content Placeholder 2" descr="" title="">
            <a:extLst>
              <a:ext uri="{FF2B5EF4-FFF2-40B4-BE49-F238E27FC236}">
                <a16:creationId xmlns:a16="http://schemas.microsoft.com/office/drawing/2014/main" id="{D7770CAD-BD89-5258-1A5F-05D0B0A0A999}"/>
              </a:ext>
            </a:extLst>
          </p:cNvPr>
          <p:cNvSpPr>
            <a:spLocks noGrp="1"/>
          </p:cNvSpPr>
          <p:nvPr>
            <p:ph idx="1"/>
          </p:nvPr>
        </p:nvSpPr>
        <p:spPr>
          <a:xfrm>
            <a:off x="990600" y="1196752"/>
            <a:ext cx="7696200" cy="4899248"/>
          </a:xfrm>
        </p:spPr>
        <p:txBody>
          <a:bodyPr/>
          <a:lstStyle/>
          <a:p>
            <a:r>
              <a:rPr lang="en-US" dirty="0"/>
              <a:t>The agglomeration of functions leads to a challenge in identifying what relevant legal instruments to </a:t>
            </a:r>
            <a:r>
              <a:rPr lang="en-US" dirty="0" err="1"/>
              <a:t>analyse</a:t>
            </a:r>
            <a:endParaRPr lang="en-US" dirty="0"/>
          </a:p>
          <a:p>
            <a:r>
              <a:rPr lang="en-US" dirty="0"/>
              <a:t>Some are given – </a:t>
            </a:r>
            <a:r>
              <a:rPr lang="en-US" dirty="0" err="1"/>
              <a:t>eIDAS</a:t>
            </a:r>
            <a:r>
              <a:rPr lang="en-US" dirty="0"/>
              <a:t> </a:t>
            </a:r>
          </a:p>
          <a:p>
            <a:r>
              <a:rPr lang="en-US" dirty="0"/>
              <a:t>However, the question of what other legal frameworks are relevant depends on the functions and use cases in question</a:t>
            </a:r>
          </a:p>
          <a:p>
            <a:pPr lvl="1"/>
            <a:r>
              <a:rPr lang="en-US" dirty="0" err="1"/>
              <a:t>BankID</a:t>
            </a:r>
            <a:r>
              <a:rPr lang="en-US" dirty="0"/>
              <a:t> is also a means for electronic signatures, a trust service, a payment instrument, and for accessing public services with associated rights and obligations</a:t>
            </a:r>
          </a:p>
          <a:p>
            <a:pPr lvl="1"/>
            <a:r>
              <a:rPr lang="en-US" dirty="0"/>
              <a:t>May result in unclear or conflicting legal obligations – </a:t>
            </a:r>
            <a:r>
              <a:rPr lang="en-US" dirty="0" err="1"/>
              <a:t>i.a.</a:t>
            </a:r>
            <a:r>
              <a:rPr lang="en-US" dirty="0"/>
              <a:t> AML vs non-discrimination</a:t>
            </a:r>
          </a:p>
          <a:p>
            <a:endParaRPr lang="en-US" dirty="0"/>
          </a:p>
          <a:p>
            <a:endParaRPr lang="en-US" dirty="0"/>
          </a:p>
        </p:txBody>
      </p:sp>
    </p:spTree>
    <p:extLst>
      <p:ext uri="{BB962C8B-B14F-4D97-AF65-F5344CB8AC3E}">
        <p14:creationId xmlns:p14="http://schemas.microsoft.com/office/powerpoint/2010/main" val="2516203931"/>
      </p:ext>
    </p:extLst>
  </p:cSld>
  <p:clrMapOvr>
    <a:masterClrMapping/>
  </p:clrMapOvr>
</p:sld>
</file>

<file path=ppt/slides/slide1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flipV="1">
            <a:off x="683568" y="556272"/>
            <a:ext cx="7560840" cy="64416"/>
          </a:xfrm>
        </p:spPr>
        <p:txBody>
          <a:bodyPr/>
          <a:lstStyle/>
          <a:p>
            <a:endParaRPr lang="nb-NO" sz="1800" b="0" dirty="0"/>
          </a:p>
        </p:txBody>
      </p:sp>
      <p:pic>
        <p:nvPicPr>
          <p:cNvPr id="4" name="Content Placeholder 3" descr="" title=""/>
          <p:cNvPicPr>
            <a:picLocks noGrp="1" noChangeAspect="1"/>
          </p:cNvPicPr>
          <p:nvPr>
            <p:ph idx="1"/>
          </p:nvPr>
        </p:nvPicPr>
        <p:blipFill>
          <a:blip r:embed="rId3"/>
          <a:stretch>
            <a:fillRect/>
          </a:stretch>
        </p:blipFill>
        <p:spPr>
          <a:xfrm>
            <a:off x="3508562" y="1785830"/>
            <a:ext cx="1838325" cy="2333625"/>
          </a:xfrm>
          <a:prstGeom prst="rect">
            <a:avLst/>
          </a:prstGeom>
        </p:spPr>
      </p:pic>
      <p:pic>
        <p:nvPicPr>
          <p:cNvPr id="5" name="Picture 4" descr="" title=""/>
          <p:cNvPicPr>
            <a:picLocks noChangeAspect="1"/>
          </p:cNvPicPr>
          <p:nvPr/>
        </p:nvPicPr>
        <p:blipFill>
          <a:blip r:embed="rId4"/>
          <a:stretch>
            <a:fillRect/>
          </a:stretch>
        </p:blipFill>
        <p:spPr>
          <a:xfrm>
            <a:off x="251520" y="2090629"/>
            <a:ext cx="2066925" cy="1724025"/>
          </a:xfrm>
          <a:prstGeom prst="rect">
            <a:avLst/>
          </a:prstGeom>
        </p:spPr>
      </p:pic>
      <p:cxnSp>
        <p:nvCxnSpPr>
          <p:cNvPr id="12" name="Straight Connector 11" descr="" title=""/>
          <p:cNvCxnSpPr/>
          <p:nvPr/>
        </p:nvCxnSpPr>
        <p:spPr bwMode="auto">
          <a:xfrm>
            <a:off x="2627784" y="3063537"/>
            <a:ext cx="7920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descr="" title=""/>
          <p:cNvCxnSpPr/>
          <p:nvPr/>
        </p:nvCxnSpPr>
        <p:spPr bwMode="auto">
          <a:xfrm>
            <a:off x="5508104" y="3063537"/>
            <a:ext cx="12241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1" name="Picture 20" descr="" title=""/>
          <p:cNvPicPr>
            <a:picLocks noChangeAspect="1"/>
          </p:cNvPicPr>
          <p:nvPr/>
        </p:nvPicPr>
        <p:blipFill>
          <a:blip r:embed="rId5"/>
          <a:stretch>
            <a:fillRect/>
          </a:stretch>
        </p:blipFill>
        <p:spPr>
          <a:xfrm>
            <a:off x="3067371" y="4826777"/>
            <a:ext cx="2671526" cy="1898716"/>
          </a:xfrm>
          <a:prstGeom prst="rect">
            <a:avLst/>
          </a:prstGeom>
        </p:spPr>
      </p:pic>
      <p:cxnSp>
        <p:nvCxnSpPr>
          <p:cNvPr id="24" name="Straight Connector 23" descr="" title=""/>
          <p:cNvCxnSpPr/>
          <p:nvPr/>
        </p:nvCxnSpPr>
        <p:spPr bwMode="auto">
          <a:xfrm flipH="1">
            <a:off x="3275856" y="4293096"/>
            <a:ext cx="360040" cy="3600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descr="" title=""/>
          <p:cNvCxnSpPr/>
          <p:nvPr/>
        </p:nvCxnSpPr>
        <p:spPr bwMode="auto">
          <a:xfrm>
            <a:off x="4369194" y="4293096"/>
            <a:ext cx="0" cy="3600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descr="" title=""/>
          <p:cNvCxnSpPr/>
          <p:nvPr/>
        </p:nvCxnSpPr>
        <p:spPr bwMode="auto">
          <a:xfrm>
            <a:off x="4932040" y="4293096"/>
            <a:ext cx="414847" cy="36004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 name="Oval 2" descr="" title="">
            <a:extLst>
              <a:ext uri="{FF2B5EF4-FFF2-40B4-BE49-F238E27FC236}">
                <a16:creationId xmlns:a16="http://schemas.microsoft.com/office/drawing/2014/main" id="{266FB7B7-16B7-9A04-F9F7-F1A1C4AF7433}"/>
              </a:ext>
            </a:extLst>
          </p:cNvPr>
          <p:cNvSpPr/>
          <p:nvPr/>
        </p:nvSpPr>
        <p:spPr bwMode="auto">
          <a:xfrm>
            <a:off x="1836080" y="3301597"/>
            <a:ext cx="1672480" cy="94325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err="1"/>
              <a:t>BankID</a:t>
            </a:r>
            <a:r>
              <a:rPr lang="en-US" dirty="0"/>
              <a:t>-</a:t>
            </a:r>
          </a:p>
          <a:p>
            <a:pPr marL="0" marR="0" indent="0" algn="l" defTabSz="914400" rtl="0" eaLnBrk="0" fontAlgn="base" latinLnBrk="0" hangingPunct="0">
              <a:lnSpc>
                <a:spcPct val="100000"/>
              </a:lnSpc>
              <a:spcBef>
                <a:spcPct val="0"/>
              </a:spcBef>
              <a:spcAft>
                <a:spcPct val="0"/>
              </a:spcAft>
              <a:buClrTx/>
              <a:buSzTx/>
              <a:buFontTx/>
              <a:buNone/>
              <a:tabLst/>
            </a:pPr>
            <a:r>
              <a:rPr lang="en-US" dirty="0"/>
              <a:t>contract</a:t>
            </a:r>
            <a:endParaRPr kumimoji="0" lang="en-US" sz="20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11" name="Oval 10" descr="" title="">
            <a:extLst>
              <a:ext uri="{FF2B5EF4-FFF2-40B4-BE49-F238E27FC236}">
                <a16:creationId xmlns:a16="http://schemas.microsoft.com/office/drawing/2014/main" id="{6A1F013F-1E40-3CBE-A94A-B4346814E786}"/>
              </a:ext>
            </a:extLst>
          </p:cNvPr>
          <p:cNvSpPr/>
          <p:nvPr/>
        </p:nvSpPr>
        <p:spPr bwMode="auto">
          <a:xfrm>
            <a:off x="5278342" y="1660431"/>
            <a:ext cx="2029962" cy="127769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t>Access to public services</a:t>
            </a:r>
            <a:endParaRPr kumimoji="0" lang="en-US" sz="20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13" name="Oval 12" descr="" title="">
            <a:extLst>
              <a:ext uri="{FF2B5EF4-FFF2-40B4-BE49-F238E27FC236}">
                <a16:creationId xmlns:a16="http://schemas.microsoft.com/office/drawing/2014/main" id="{AFF8387A-7FCD-A82C-E349-7AA0335001A5}"/>
              </a:ext>
            </a:extLst>
          </p:cNvPr>
          <p:cNvSpPr/>
          <p:nvPr/>
        </p:nvSpPr>
        <p:spPr bwMode="auto">
          <a:xfrm>
            <a:off x="3067371" y="424678"/>
            <a:ext cx="2671525" cy="118751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ヒラギノ角ゴ Pro W3" charset="-128"/>
                <a:cs typeface="ヒラギノ角ゴ Pro W3" charset="-128"/>
              </a:rPr>
              <a:t>Rules and regulations</a:t>
            </a:r>
          </a:p>
        </p:txBody>
      </p:sp>
      <p:sp>
        <p:nvSpPr>
          <p:cNvPr id="14" name="Oval 13" descr="" title="">
            <a:extLst>
              <a:ext uri="{FF2B5EF4-FFF2-40B4-BE49-F238E27FC236}">
                <a16:creationId xmlns:a16="http://schemas.microsoft.com/office/drawing/2014/main" id="{B9809123-7E65-73EF-1FDC-44148B7F1F54}"/>
              </a:ext>
            </a:extLst>
          </p:cNvPr>
          <p:cNvSpPr/>
          <p:nvPr/>
        </p:nvSpPr>
        <p:spPr bwMode="auto">
          <a:xfrm>
            <a:off x="6228184" y="4163892"/>
            <a:ext cx="2799893" cy="146880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t>Contracts with </a:t>
            </a:r>
            <a:r>
              <a:rPr lang="en-US" dirty="0" err="1"/>
              <a:t>eID</a:t>
            </a:r>
            <a:r>
              <a:rPr lang="en-US" dirty="0"/>
              <a:t> providers</a:t>
            </a:r>
            <a:endParaRPr kumimoji="0" lang="en-US" sz="20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17" name="Oval 16" descr="" title="">
            <a:extLst>
              <a:ext uri="{FF2B5EF4-FFF2-40B4-BE49-F238E27FC236}">
                <a16:creationId xmlns:a16="http://schemas.microsoft.com/office/drawing/2014/main" id="{DAA3A6E3-323E-CD22-835D-41C0CD953137}"/>
              </a:ext>
            </a:extLst>
          </p:cNvPr>
          <p:cNvSpPr/>
          <p:nvPr/>
        </p:nvSpPr>
        <p:spPr bwMode="auto">
          <a:xfrm>
            <a:off x="539552" y="5025621"/>
            <a:ext cx="2304256" cy="123188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ヒラギノ角ゴ Pro W3" charset="-128"/>
                <a:cs typeface="ヒラギノ角ゴ Pro W3" charset="-128"/>
              </a:rPr>
              <a:t>Access to private providers</a:t>
            </a:r>
          </a:p>
        </p:txBody>
      </p:sp>
      <p:pic>
        <p:nvPicPr>
          <p:cNvPr id="19" name="Picture 2" descr="" tit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2" y="2348880"/>
            <a:ext cx="934870" cy="168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853854"/>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CEB8337-5D51-9A42-5D86-FA30E4298912}"/>
              </a:ext>
            </a:extLst>
          </p:cNvPr>
          <p:cNvSpPr>
            <a:spLocks noGrp="1"/>
          </p:cNvSpPr>
          <p:nvPr>
            <p:ph type="title"/>
          </p:nvPr>
        </p:nvSpPr>
        <p:spPr/>
        <p:txBody>
          <a:bodyPr/>
          <a:lstStyle/>
          <a:p>
            <a:br>
              <a:rPr lang="en-US" dirty="0"/>
            </a:br>
            <a:br>
              <a:rPr lang="en-US" dirty="0"/>
            </a:br>
            <a:r>
              <a:rPr lang="en-US" b="0" dirty="0"/>
              <a:t>The legal status and regulation of an instrument for </a:t>
            </a:r>
            <a:r>
              <a:rPr lang="en-US" b="0" dirty="0" err="1"/>
              <a:t>eID</a:t>
            </a:r>
            <a:r>
              <a:rPr lang="en-US" b="0" dirty="0"/>
              <a:t> will depend on the assembly of functions it provides.  The more functions – the more legal frameworks may be relevant.</a:t>
            </a:r>
          </a:p>
        </p:txBody>
      </p:sp>
      <p:pic>
        <p:nvPicPr>
          <p:cNvPr id="4" name="Content Placeholder 3" descr="" title="">
            <a:extLst>
              <a:ext uri="{FF2B5EF4-FFF2-40B4-BE49-F238E27FC236}">
                <a16:creationId xmlns:a16="http://schemas.microsoft.com/office/drawing/2014/main" id="{BBE486B2-5A88-8ECA-C8C5-ABAAC7D15907}"/>
              </a:ext>
            </a:extLst>
          </p:cNvPr>
          <p:cNvPicPr>
            <a:picLocks noGrp="1" noChangeAspect="1"/>
          </p:cNvPicPr>
          <p:nvPr>
            <p:ph idx="1"/>
          </p:nvPr>
        </p:nvPicPr>
        <p:blipFill>
          <a:blip r:embed="rId2"/>
          <a:stretch>
            <a:fillRect/>
          </a:stretch>
        </p:blipFill>
        <p:spPr>
          <a:xfrm>
            <a:off x="2843808" y="3748088"/>
            <a:ext cx="3800475" cy="2257425"/>
          </a:xfrm>
          <a:prstGeom prst="rect">
            <a:avLst/>
          </a:prstGeom>
        </p:spPr>
      </p:pic>
    </p:spTree>
    <p:extLst>
      <p:ext uri="{BB962C8B-B14F-4D97-AF65-F5344CB8AC3E}">
        <p14:creationId xmlns:p14="http://schemas.microsoft.com/office/powerpoint/2010/main" val="3563941048"/>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B74BF43-1E6D-E989-44FB-E8A49D9F43E0}"/>
              </a:ext>
            </a:extLst>
          </p:cNvPr>
          <p:cNvSpPr>
            <a:spLocks noGrp="1"/>
          </p:cNvSpPr>
          <p:nvPr>
            <p:ph type="title"/>
          </p:nvPr>
        </p:nvSpPr>
        <p:spPr/>
        <p:txBody>
          <a:bodyPr/>
          <a:lstStyle/>
          <a:p>
            <a:r>
              <a:rPr lang="en-US" dirty="0"/>
              <a:t>This is similar to other new technological and digital areas of law</a:t>
            </a:r>
          </a:p>
        </p:txBody>
      </p:sp>
      <p:sp>
        <p:nvSpPr>
          <p:cNvPr id="3" name="Content Placeholder 2" descr="" title="">
            <a:extLst>
              <a:ext uri="{FF2B5EF4-FFF2-40B4-BE49-F238E27FC236}">
                <a16:creationId xmlns:a16="http://schemas.microsoft.com/office/drawing/2014/main" id="{C24C6E82-27C9-B75B-6948-EE52F2D80401}"/>
              </a:ext>
            </a:extLst>
          </p:cNvPr>
          <p:cNvSpPr>
            <a:spLocks noGrp="1"/>
          </p:cNvSpPr>
          <p:nvPr>
            <p:ph idx="1"/>
          </p:nvPr>
        </p:nvSpPr>
        <p:spPr/>
        <p:txBody>
          <a:bodyPr/>
          <a:lstStyle/>
          <a:p>
            <a:r>
              <a:rPr lang="en-US" dirty="0"/>
              <a:t>‘By creating new objects, possibilities for new action and new relationships, changes associated with the above technologies encourage the formation of </a:t>
            </a:r>
            <a:r>
              <a:rPr lang="en-US" b="1" dirty="0"/>
              <a:t>emergent properties</a:t>
            </a:r>
            <a:r>
              <a:rPr lang="en-US" dirty="0"/>
              <a:t>, which in turn pose </a:t>
            </a:r>
            <a:r>
              <a:rPr lang="en-US" b="1" dirty="0"/>
              <a:t>attribution challenges</a:t>
            </a:r>
            <a:r>
              <a:rPr lang="en-US" dirty="0"/>
              <a:t> for these legal domains.’</a:t>
            </a:r>
          </a:p>
          <a:p>
            <a:endParaRPr lang="en-US" sz="2000" dirty="0"/>
          </a:p>
          <a:p>
            <a:pPr marL="0" indent="0">
              <a:buNone/>
            </a:pPr>
            <a:r>
              <a:rPr lang="en-US" sz="2000" dirty="0"/>
              <a:t>Samson </a:t>
            </a:r>
            <a:r>
              <a:rPr lang="en-US" sz="2000" dirty="0" err="1"/>
              <a:t>Esayas</a:t>
            </a:r>
            <a:r>
              <a:rPr lang="en-US" sz="2000" dirty="0"/>
              <a:t>: The Important Role of Emergence in Conceptualizing the Challenges of New Technologies to Private Law, European Review of Private Law 4-2023 [779–822]</a:t>
            </a:r>
          </a:p>
        </p:txBody>
      </p:sp>
    </p:spTree>
    <p:extLst>
      <p:ext uri="{BB962C8B-B14F-4D97-AF65-F5344CB8AC3E}">
        <p14:creationId xmlns:p14="http://schemas.microsoft.com/office/powerpoint/2010/main" val="1410444242"/>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E0CDC600-3107-7ECF-DF4A-CAE4386528C0}"/>
              </a:ext>
            </a:extLst>
          </p:cNvPr>
          <p:cNvSpPr>
            <a:spLocks noGrp="1"/>
          </p:cNvSpPr>
          <p:nvPr>
            <p:ph type="title"/>
          </p:nvPr>
        </p:nvSpPr>
        <p:spPr>
          <a:xfrm>
            <a:off x="990600" y="620688"/>
            <a:ext cx="7696200" cy="1360512"/>
          </a:xfrm>
        </p:spPr>
        <p:txBody>
          <a:bodyPr/>
          <a:lstStyle/>
          <a:p>
            <a:br>
              <a:rPr lang="en-US" dirty="0"/>
            </a:br>
            <a:br>
              <a:rPr lang="en-US" dirty="0"/>
            </a:br>
            <a:br>
              <a:rPr lang="en-US" dirty="0"/>
            </a:br>
            <a:r>
              <a:rPr lang="en-US" dirty="0"/>
              <a:t>Background and motivation for the study – the SODI project</a:t>
            </a:r>
            <a:br>
              <a:rPr lang="en-US" dirty="0"/>
            </a:br>
            <a:br>
              <a:rPr lang="en-US" dirty="0"/>
            </a:br>
            <a:r>
              <a:rPr lang="en-US" dirty="0"/>
              <a:t>Preliminary research questions</a:t>
            </a:r>
          </a:p>
        </p:txBody>
      </p:sp>
      <p:sp>
        <p:nvSpPr>
          <p:cNvPr id="3" name="Content Placeholder 2" descr="" title="">
            <a:extLst>
              <a:ext uri="{FF2B5EF4-FFF2-40B4-BE49-F238E27FC236}">
                <a16:creationId xmlns:a16="http://schemas.microsoft.com/office/drawing/2014/main" id="{194FE7E1-121C-6DBB-B5F0-7E150A542C33}"/>
              </a:ext>
            </a:extLst>
          </p:cNvPr>
          <p:cNvSpPr>
            <a:spLocks noGrp="1"/>
          </p:cNvSpPr>
          <p:nvPr>
            <p:ph idx="1"/>
          </p:nvPr>
        </p:nvSpPr>
        <p:spPr/>
        <p:txBody>
          <a:bodyPr/>
          <a:lstStyle/>
          <a:p>
            <a:pPr marL="0" indent="0">
              <a:buNone/>
            </a:pPr>
            <a:endParaRPr lang="en-GB" dirty="0">
              <a:effectLst/>
              <a:latin typeface="Times New Roman" panose="02020603050405020304" pitchFamily="18" charset="0"/>
              <a:ea typeface="Calibri" panose="020F0502020204030204" pitchFamily="34" charset="0"/>
            </a:endParaRPr>
          </a:p>
          <a:p>
            <a:pPr marL="0" indent="0">
              <a:buNone/>
            </a:pPr>
            <a:endParaRPr lang="en-GB" dirty="0">
              <a:effectLst/>
              <a:latin typeface="Times New Roman" panose="02020603050405020304" pitchFamily="18" charset="0"/>
              <a:ea typeface="Calibri" panose="020F0502020204030204" pitchFamily="34" charset="0"/>
            </a:endParaRPr>
          </a:p>
          <a:p>
            <a:pPr marL="0" indent="0">
              <a:buNone/>
            </a:pPr>
            <a:r>
              <a:rPr lang="en-GB" dirty="0">
                <a:effectLst/>
                <a:latin typeface="Times New Roman" panose="02020603050405020304" pitchFamily="18" charset="0"/>
                <a:ea typeface="Calibri" panose="020F0502020204030204" pitchFamily="34" charset="0"/>
              </a:rPr>
              <a:t>In a risk perspective, what would constitute sound policy principles for the use of </a:t>
            </a:r>
            <a:r>
              <a:rPr lang="en-GB" dirty="0" err="1">
                <a:effectLst/>
                <a:latin typeface="Times New Roman" panose="02020603050405020304" pitchFamily="18" charset="0"/>
                <a:ea typeface="Calibri" panose="020F0502020204030204" pitchFamily="34" charset="0"/>
              </a:rPr>
              <a:t>eID</a:t>
            </a:r>
            <a:r>
              <a:rPr lang="en-GB" dirty="0">
                <a:effectLst/>
                <a:latin typeface="Times New Roman" panose="02020603050405020304" pitchFamily="18" charset="0"/>
                <a:ea typeface="Calibri" panose="020F0502020204030204" pitchFamily="34" charset="0"/>
              </a:rPr>
              <a:t> systems in public settings, given their crucial importance for individuals as well as for the society? What governing or regulatory means are most appropriate and effective in terms of controlling risks associated with the use of </a:t>
            </a:r>
            <a:r>
              <a:rPr lang="en-GB" dirty="0" err="1">
                <a:effectLst/>
                <a:latin typeface="Times New Roman" panose="02020603050405020304" pitchFamily="18" charset="0"/>
                <a:ea typeface="Calibri" panose="020F0502020204030204" pitchFamily="34" charset="0"/>
              </a:rPr>
              <a:t>eID</a:t>
            </a:r>
            <a:r>
              <a:rPr lang="en-GB" dirty="0">
                <a:effectLst/>
                <a:latin typeface="Times New Roman" panose="02020603050405020304" pitchFamily="18" charset="0"/>
                <a:ea typeface="Calibri" panose="020F0502020204030204" pitchFamily="34" charset="0"/>
              </a:rPr>
              <a:t> in public settings?</a:t>
            </a:r>
            <a:endParaRPr lang="en-US" sz="4800" dirty="0"/>
          </a:p>
        </p:txBody>
      </p:sp>
    </p:spTree>
    <p:extLst>
      <p:ext uri="{BB962C8B-B14F-4D97-AF65-F5344CB8AC3E}">
        <p14:creationId xmlns:p14="http://schemas.microsoft.com/office/powerpoint/2010/main" val="1747711791"/>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161E539C-8984-DF95-C833-9684D2A9D7B0}"/>
              </a:ext>
            </a:extLst>
          </p:cNvPr>
          <p:cNvSpPr>
            <a:spLocks noGrp="1"/>
          </p:cNvSpPr>
          <p:nvPr>
            <p:ph type="title"/>
          </p:nvPr>
        </p:nvSpPr>
        <p:spPr/>
        <p:txBody>
          <a:bodyPr/>
          <a:lstStyle/>
          <a:p>
            <a:r>
              <a:rPr lang="en-US" dirty="0"/>
              <a:t>A critical societal infrastructure?</a:t>
            </a:r>
          </a:p>
        </p:txBody>
      </p:sp>
      <p:sp>
        <p:nvSpPr>
          <p:cNvPr id="3" name="Content Placeholder 2" descr="" title="">
            <a:extLst>
              <a:ext uri="{FF2B5EF4-FFF2-40B4-BE49-F238E27FC236}">
                <a16:creationId xmlns:a16="http://schemas.microsoft.com/office/drawing/2014/main" id="{385E4B6F-EA5D-A538-FE64-0FD132338248}"/>
              </a:ext>
            </a:extLst>
          </p:cNvPr>
          <p:cNvSpPr>
            <a:spLocks noGrp="1"/>
          </p:cNvSpPr>
          <p:nvPr>
            <p:ph idx="1"/>
          </p:nvPr>
        </p:nvSpPr>
        <p:spPr/>
        <p:txBody>
          <a:bodyPr/>
          <a:lstStyle/>
          <a:p>
            <a:r>
              <a:rPr lang="en-US" dirty="0"/>
              <a:t>Why is the conceptualization important? </a:t>
            </a:r>
          </a:p>
          <a:p>
            <a:pPr lvl="1"/>
            <a:r>
              <a:rPr lang="en-US" dirty="0"/>
              <a:t>Defines the acceptable level of risk and availability for all users </a:t>
            </a:r>
            <a:r>
              <a:rPr lang="en-US" dirty="0">
                <a:solidFill>
                  <a:srgbClr val="FF0000"/>
                </a:solidFill>
              </a:rPr>
              <a:t>– defines responsibilities</a:t>
            </a:r>
          </a:p>
          <a:p>
            <a:pPr lvl="1"/>
            <a:r>
              <a:rPr lang="en-US" dirty="0"/>
              <a:t>Gives leads to relevant literature (policy analyses)</a:t>
            </a:r>
          </a:p>
          <a:p>
            <a:pPr lvl="1"/>
            <a:endParaRPr lang="en-US" dirty="0"/>
          </a:p>
          <a:p>
            <a:r>
              <a:rPr lang="en-US" dirty="0"/>
              <a:t>Build a theoretical framework based on literature on regulation of infrastructures</a:t>
            </a:r>
          </a:p>
          <a:p>
            <a:endParaRPr lang="en-US" dirty="0"/>
          </a:p>
          <a:p>
            <a:endParaRPr lang="en-US" dirty="0"/>
          </a:p>
        </p:txBody>
      </p:sp>
    </p:spTree>
    <p:extLst>
      <p:ext uri="{BB962C8B-B14F-4D97-AF65-F5344CB8AC3E}">
        <p14:creationId xmlns:p14="http://schemas.microsoft.com/office/powerpoint/2010/main" val="1799034316"/>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616280C-5842-8151-794B-EC5DCA6D6336}"/>
              </a:ext>
            </a:extLst>
          </p:cNvPr>
          <p:cNvSpPr>
            <a:spLocks noGrp="1"/>
          </p:cNvSpPr>
          <p:nvPr>
            <p:ph type="title"/>
          </p:nvPr>
        </p:nvSpPr>
        <p:spPr>
          <a:xfrm>
            <a:off x="990600" y="838200"/>
            <a:ext cx="7829872" cy="1143000"/>
          </a:xfrm>
        </p:spPr>
        <p:txBody>
          <a:bodyPr/>
          <a:lstStyle/>
          <a:p>
            <a:r>
              <a:rPr lang="en-US" sz="2800" dirty="0"/>
              <a:t>The governance perspective: how can the government provide a safe and user-friendly system?</a:t>
            </a:r>
          </a:p>
        </p:txBody>
      </p:sp>
      <p:sp>
        <p:nvSpPr>
          <p:cNvPr id="3" name="Content Placeholder 2" descr="" title="">
            <a:extLst>
              <a:ext uri="{FF2B5EF4-FFF2-40B4-BE49-F238E27FC236}">
                <a16:creationId xmlns:a16="http://schemas.microsoft.com/office/drawing/2014/main" id="{CD7C17F0-38BB-802E-0586-F10CB64B09F9}"/>
              </a:ext>
            </a:extLst>
          </p:cNvPr>
          <p:cNvSpPr>
            <a:spLocks noGrp="1"/>
          </p:cNvSpPr>
          <p:nvPr>
            <p:ph idx="1"/>
          </p:nvPr>
        </p:nvSpPr>
        <p:spPr/>
        <p:txBody>
          <a:bodyPr/>
          <a:lstStyle/>
          <a:p>
            <a:pPr marL="0" indent="0">
              <a:buNone/>
            </a:pPr>
            <a:endParaRPr lang="en-US" dirty="0"/>
          </a:p>
          <a:p>
            <a:pPr marL="0" indent="0">
              <a:buNone/>
            </a:pPr>
            <a:r>
              <a:rPr lang="en-US" b="1" dirty="0"/>
              <a:t>Main options:</a:t>
            </a:r>
          </a:p>
          <a:p>
            <a:r>
              <a:rPr lang="en-US" dirty="0"/>
              <a:t>Design and own the system itself</a:t>
            </a:r>
          </a:p>
          <a:p>
            <a:r>
              <a:rPr lang="en-US" dirty="0"/>
              <a:t>Regulate the system’s properties:</a:t>
            </a:r>
          </a:p>
          <a:p>
            <a:pPr lvl="1"/>
            <a:r>
              <a:rPr lang="en-US" dirty="0"/>
              <a:t>In terms of access</a:t>
            </a:r>
          </a:p>
          <a:p>
            <a:pPr lvl="1"/>
            <a:r>
              <a:rPr lang="en-US" dirty="0"/>
              <a:t>In terms of safety requirements</a:t>
            </a:r>
          </a:p>
          <a:p>
            <a:r>
              <a:rPr lang="en-US" dirty="0"/>
              <a:t>Market based solutions – procurement and contracts</a:t>
            </a:r>
          </a:p>
          <a:p>
            <a:r>
              <a:rPr lang="en-US" dirty="0"/>
              <a:t>Additional authorization arrangements</a:t>
            </a:r>
          </a:p>
        </p:txBody>
      </p:sp>
    </p:spTree>
    <p:extLst>
      <p:ext uri="{BB962C8B-B14F-4D97-AF65-F5344CB8AC3E}">
        <p14:creationId xmlns:p14="http://schemas.microsoft.com/office/powerpoint/2010/main" val="1147382119"/>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0296E93B-63D9-97D9-0FFD-EC5BD68EE183}"/>
              </a:ext>
            </a:extLst>
          </p:cNvPr>
          <p:cNvSpPr>
            <a:spLocks noGrp="1"/>
          </p:cNvSpPr>
          <p:nvPr>
            <p:ph type="title"/>
          </p:nvPr>
        </p:nvSpPr>
        <p:spPr/>
        <p:txBody>
          <a:bodyPr/>
          <a:lstStyle/>
          <a:p>
            <a:endParaRPr lang="en-US"/>
          </a:p>
        </p:txBody>
      </p:sp>
      <p:sp>
        <p:nvSpPr>
          <p:cNvPr id="3" name="Content Placeholder 2" descr="" title="">
            <a:extLst>
              <a:ext uri="{FF2B5EF4-FFF2-40B4-BE49-F238E27FC236}">
                <a16:creationId xmlns:a16="http://schemas.microsoft.com/office/drawing/2014/main" id="{21F958DE-BE18-993F-AFD4-C8A79AE1BC7B}"/>
              </a:ext>
            </a:extLst>
          </p:cNvPr>
          <p:cNvSpPr>
            <a:spLocks noGrp="1"/>
          </p:cNvSpPr>
          <p:nvPr>
            <p:ph idx="1"/>
          </p:nvPr>
        </p:nvSpPr>
        <p:spPr/>
        <p:txBody>
          <a:bodyPr/>
          <a:lstStyle/>
          <a:p>
            <a:pPr marL="0" indent="0" algn="ctr">
              <a:buNone/>
            </a:pPr>
            <a:r>
              <a:rPr lang="en-US" dirty="0"/>
              <a:t>Thank you for </a:t>
            </a:r>
            <a:r>
              <a:rPr lang="en-US"/>
              <a:t>your attention!</a:t>
            </a:r>
            <a:endParaRPr lang="en-US" dirty="0"/>
          </a:p>
        </p:txBody>
      </p:sp>
    </p:spTree>
    <p:extLst>
      <p:ext uri="{BB962C8B-B14F-4D97-AF65-F5344CB8AC3E}">
        <p14:creationId xmlns:p14="http://schemas.microsoft.com/office/powerpoint/2010/main" val="1885083192"/>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F94F400-DA33-1417-B8A8-B9F08301337A}"/>
              </a:ext>
            </a:extLst>
          </p:cNvPr>
          <p:cNvSpPr>
            <a:spLocks noGrp="1"/>
          </p:cNvSpPr>
          <p:nvPr>
            <p:ph type="title"/>
          </p:nvPr>
        </p:nvSpPr>
        <p:spPr/>
        <p:txBody>
          <a:bodyPr/>
          <a:lstStyle/>
          <a:p>
            <a:r>
              <a:rPr lang="en-US" dirty="0"/>
              <a:t>A discussion based on a case study of the Norwegian </a:t>
            </a:r>
            <a:r>
              <a:rPr lang="en-US" dirty="0" err="1"/>
              <a:t>eID</a:t>
            </a:r>
            <a:r>
              <a:rPr lang="en-US" dirty="0"/>
              <a:t> system</a:t>
            </a:r>
          </a:p>
        </p:txBody>
      </p:sp>
      <p:sp>
        <p:nvSpPr>
          <p:cNvPr id="3" name="Content Placeholder 2" descr="" title="">
            <a:extLst>
              <a:ext uri="{FF2B5EF4-FFF2-40B4-BE49-F238E27FC236}">
                <a16:creationId xmlns:a16="http://schemas.microsoft.com/office/drawing/2014/main" id="{CB00F96C-086D-4A2B-8BC6-BE3D17741C77}"/>
              </a:ext>
            </a:extLst>
          </p:cNvPr>
          <p:cNvSpPr>
            <a:spLocks noGrp="1"/>
          </p:cNvSpPr>
          <p:nvPr>
            <p:ph idx="1"/>
          </p:nvPr>
        </p:nvSpPr>
        <p:spPr/>
        <p:txBody>
          <a:bodyPr/>
          <a:lstStyle/>
          <a:p>
            <a:pPr marL="0" indent="0">
              <a:buNone/>
            </a:pPr>
            <a:r>
              <a:rPr lang="en-US" dirty="0"/>
              <a:t>Structure of the analysis:</a:t>
            </a:r>
          </a:p>
          <a:p>
            <a:r>
              <a:rPr lang="en-US" sz="2400" dirty="0"/>
              <a:t>A study of the system as such (+)</a:t>
            </a:r>
          </a:p>
          <a:p>
            <a:r>
              <a:rPr lang="en-US" sz="2400" dirty="0"/>
              <a:t>Identifying the risks associated with the system (+)</a:t>
            </a:r>
          </a:p>
          <a:p>
            <a:r>
              <a:rPr lang="en-US" sz="2400" dirty="0"/>
              <a:t>An analysis of the legal frameworks surrounding the system (+ -)</a:t>
            </a:r>
          </a:p>
          <a:p>
            <a:r>
              <a:rPr lang="en-US" sz="2400" dirty="0"/>
              <a:t>Identifying gaps between the risks and how the risks are or will be regulated (+ -)</a:t>
            </a:r>
          </a:p>
          <a:p>
            <a:r>
              <a:rPr lang="en-US" sz="2400" dirty="0"/>
              <a:t>Constructing an analytical framework by which possible remedies can be discussed (+ -)</a:t>
            </a:r>
          </a:p>
          <a:p>
            <a:r>
              <a:rPr lang="en-US" sz="2400" dirty="0"/>
              <a:t>Proposals for solutions and improvements </a:t>
            </a:r>
          </a:p>
          <a:p>
            <a:endParaRPr lang="en-US" sz="2400" dirty="0"/>
          </a:p>
        </p:txBody>
      </p:sp>
    </p:spTree>
    <p:extLst>
      <p:ext uri="{BB962C8B-B14F-4D97-AF65-F5344CB8AC3E}">
        <p14:creationId xmlns:p14="http://schemas.microsoft.com/office/powerpoint/2010/main" val="2957581574"/>
      </p:ext>
    </p:extLst>
  </p:cSld>
  <p:clrMapOvr>
    <a:masterClrMapping/>
  </p:clrMapOvr>
</p:sld>
</file>

<file path=ppt/slides/slide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nb-NO" dirty="0"/>
              <a:t>The Norwegian </a:t>
            </a:r>
            <a:r>
              <a:rPr lang="nb-NO" dirty="0" err="1"/>
              <a:t>eID</a:t>
            </a:r>
            <a:r>
              <a:rPr lang="nb-NO" dirty="0"/>
              <a:t> system</a:t>
            </a:r>
          </a:p>
        </p:txBody>
      </p:sp>
      <p:pic>
        <p:nvPicPr>
          <p:cNvPr id="5" name="Content Placeholder 4" descr="" title=""/>
          <p:cNvPicPr>
            <a:picLocks noGrp="1" noChangeAspect="1"/>
          </p:cNvPicPr>
          <p:nvPr>
            <p:ph idx="1"/>
          </p:nvPr>
        </p:nvPicPr>
        <p:blipFill>
          <a:blip r:embed="rId2"/>
          <a:stretch>
            <a:fillRect/>
          </a:stretch>
        </p:blipFill>
        <p:spPr>
          <a:xfrm>
            <a:off x="399458" y="1995205"/>
            <a:ext cx="8287342" cy="4104456"/>
          </a:xfrm>
          <a:prstGeom prst="rect">
            <a:avLst/>
          </a:prstGeom>
        </p:spPr>
      </p:pic>
    </p:spTree>
    <p:extLst>
      <p:ext uri="{BB962C8B-B14F-4D97-AF65-F5344CB8AC3E}">
        <p14:creationId xmlns:p14="http://schemas.microsoft.com/office/powerpoint/2010/main" val="1777568029"/>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2A6CA7F-1512-B8CD-E3A5-1066348B3544}"/>
              </a:ext>
            </a:extLst>
          </p:cNvPr>
          <p:cNvSpPr>
            <a:spLocks noGrp="1"/>
          </p:cNvSpPr>
          <p:nvPr>
            <p:ph type="title"/>
          </p:nvPr>
        </p:nvSpPr>
        <p:spPr/>
        <p:txBody>
          <a:bodyPr/>
          <a:lstStyle/>
          <a:p>
            <a:r>
              <a:rPr lang="en-US" dirty="0"/>
              <a:t> </a:t>
            </a:r>
          </a:p>
        </p:txBody>
      </p:sp>
      <p:pic>
        <p:nvPicPr>
          <p:cNvPr id="4" name="Content Placeholder 3" descr="" title="">
            <a:extLst>
              <a:ext uri="{FF2B5EF4-FFF2-40B4-BE49-F238E27FC236}">
                <a16:creationId xmlns:a16="http://schemas.microsoft.com/office/drawing/2014/main" id="{7E93F75F-5623-6131-0592-2520B3259EA9}"/>
              </a:ext>
            </a:extLst>
          </p:cNvPr>
          <p:cNvPicPr>
            <a:picLocks noGrp="1" noChangeAspect="1"/>
          </p:cNvPicPr>
          <p:nvPr>
            <p:ph idx="1"/>
          </p:nvPr>
        </p:nvPicPr>
        <p:blipFill>
          <a:blip r:embed="rId3"/>
          <a:stretch>
            <a:fillRect/>
          </a:stretch>
        </p:blipFill>
        <p:spPr>
          <a:xfrm>
            <a:off x="530713" y="838200"/>
            <a:ext cx="1562100" cy="1590675"/>
          </a:xfrm>
          <a:prstGeom prst="rect">
            <a:avLst/>
          </a:prstGeom>
        </p:spPr>
      </p:pic>
      <p:pic>
        <p:nvPicPr>
          <p:cNvPr id="6" name="Picture 5" descr="" title="">
            <a:extLst>
              <a:ext uri="{FF2B5EF4-FFF2-40B4-BE49-F238E27FC236}">
                <a16:creationId xmlns:a16="http://schemas.microsoft.com/office/drawing/2014/main" id="{F72A83F6-FE4F-FF86-B0AA-9A9BFA1EED7B}"/>
              </a:ext>
            </a:extLst>
          </p:cNvPr>
          <p:cNvPicPr>
            <a:picLocks noChangeAspect="1"/>
          </p:cNvPicPr>
          <p:nvPr/>
        </p:nvPicPr>
        <p:blipFill>
          <a:blip r:embed="rId4"/>
          <a:stretch>
            <a:fillRect/>
          </a:stretch>
        </p:blipFill>
        <p:spPr>
          <a:xfrm>
            <a:off x="530713" y="3084234"/>
            <a:ext cx="919774" cy="1202457"/>
          </a:xfrm>
          <a:prstGeom prst="rect">
            <a:avLst/>
          </a:prstGeom>
        </p:spPr>
      </p:pic>
      <p:pic>
        <p:nvPicPr>
          <p:cNvPr id="10" name="Picture 9" descr="" title="">
            <a:extLst>
              <a:ext uri="{FF2B5EF4-FFF2-40B4-BE49-F238E27FC236}">
                <a16:creationId xmlns:a16="http://schemas.microsoft.com/office/drawing/2014/main" id="{35B1A6A1-CD50-9FCC-054B-845EA4D2DB74}"/>
              </a:ext>
            </a:extLst>
          </p:cNvPr>
          <p:cNvPicPr>
            <a:picLocks noChangeAspect="1"/>
          </p:cNvPicPr>
          <p:nvPr/>
        </p:nvPicPr>
        <p:blipFill>
          <a:blip r:embed="rId5"/>
          <a:stretch>
            <a:fillRect/>
          </a:stretch>
        </p:blipFill>
        <p:spPr>
          <a:xfrm>
            <a:off x="1682911" y="3068805"/>
            <a:ext cx="1839425" cy="1039936"/>
          </a:xfrm>
          <a:prstGeom prst="rect">
            <a:avLst/>
          </a:prstGeom>
        </p:spPr>
      </p:pic>
      <p:pic>
        <p:nvPicPr>
          <p:cNvPr id="11" name="Picture 10" descr="" title="">
            <a:extLst>
              <a:ext uri="{FF2B5EF4-FFF2-40B4-BE49-F238E27FC236}">
                <a16:creationId xmlns:a16="http://schemas.microsoft.com/office/drawing/2014/main" id="{ECC6B71D-1D47-633D-8278-F9F6A37D0968}"/>
              </a:ext>
            </a:extLst>
          </p:cNvPr>
          <p:cNvPicPr>
            <a:picLocks noChangeAspect="1"/>
          </p:cNvPicPr>
          <p:nvPr/>
        </p:nvPicPr>
        <p:blipFill>
          <a:blip r:embed="rId6"/>
          <a:stretch>
            <a:fillRect/>
          </a:stretch>
        </p:blipFill>
        <p:spPr>
          <a:xfrm>
            <a:off x="3337396" y="4178673"/>
            <a:ext cx="1872208" cy="768505"/>
          </a:xfrm>
          <a:prstGeom prst="rect">
            <a:avLst/>
          </a:prstGeom>
        </p:spPr>
      </p:pic>
      <p:pic>
        <p:nvPicPr>
          <p:cNvPr id="12" name="Picture 11" descr="" title="">
            <a:extLst>
              <a:ext uri="{FF2B5EF4-FFF2-40B4-BE49-F238E27FC236}">
                <a16:creationId xmlns:a16="http://schemas.microsoft.com/office/drawing/2014/main" id="{BD94EAC3-06F3-0F87-68F7-66F185332D18}"/>
              </a:ext>
            </a:extLst>
          </p:cNvPr>
          <p:cNvPicPr>
            <a:picLocks noChangeAspect="1"/>
          </p:cNvPicPr>
          <p:nvPr/>
        </p:nvPicPr>
        <p:blipFill>
          <a:blip r:embed="rId7"/>
          <a:stretch>
            <a:fillRect/>
          </a:stretch>
        </p:blipFill>
        <p:spPr>
          <a:xfrm>
            <a:off x="707529" y="4839160"/>
            <a:ext cx="3781425" cy="714375"/>
          </a:xfrm>
          <a:prstGeom prst="rect">
            <a:avLst/>
          </a:prstGeom>
        </p:spPr>
      </p:pic>
      <p:pic>
        <p:nvPicPr>
          <p:cNvPr id="16" name="Picture 15" descr="" title="">
            <a:extLst>
              <a:ext uri="{FF2B5EF4-FFF2-40B4-BE49-F238E27FC236}">
                <a16:creationId xmlns:a16="http://schemas.microsoft.com/office/drawing/2014/main" id="{7DF29C66-B8DC-C21E-E269-B430DD88AC3B}"/>
              </a:ext>
            </a:extLst>
          </p:cNvPr>
          <p:cNvPicPr>
            <a:picLocks noChangeAspect="1"/>
          </p:cNvPicPr>
          <p:nvPr/>
        </p:nvPicPr>
        <p:blipFill>
          <a:blip r:embed="rId8"/>
          <a:stretch>
            <a:fillRect/>
          </a:stretch>
        </p:blipFill>
        <p:spPr>
          <a:xfrm>
            <a:off x="3563888" y="3127666"/>
            <a:ext cx="1419225" cy="981075"/>
          </a:xfrm>
          <a:prstGeom prst="rect">
            <a:avLst/>
          </a:prstGeom>
        </p:spPr>
      </p:pic>
      <p:pic>
        <p:nvPicPr>
          <p:cNvPr id="17" name="Picture 16" descr="" title="">
            <a:extLst>
              <a:ext uri="{FF2B5EF4-FFF2-40B4-BE49-F238E27FC236}">
                <a16:creationId xmlns:a16="http://schemas.microsoft.com/office/drawing/2014/main" id="{510CE4A0-44F0-E5CC-0D12-38C9AAF6B76A}"/>
              </a:ext>
            </a:extLst>
          </p:cNvPr>
          <p:cNvPicPr>
            <a:picLocks noChangeAspect="1"/>
          </p:cNvPicPr>
          <p:nvPr/>
        </p:nvPicPr>
        <p:blipFill>
          <a:blip r:embed="rId9"/>
          <a:stretch>
            <a:fillRect/>
          </a:stretch>
        </p:blipFill>
        <p:spPr>
          <a:xfrm>
            <a:off x="6731106" y="3127666"/>
            <a:ext cx="2149208" cy="768505"/>
          </a:xfrm>
          <a:prstGeom prst="rect">
            <a:avLst/>
          </a:prstGeom>
        </p:spPr>
      </p:pic>
      <p:pic>
        <p:nvPicPr>
          <p:cNvPr id="18" name="Picture 17" descr="" title="">
            <a:extLst>
              <a:ext uri="{FF2B5EF4-FFF2-40B4-BE49-F238E27FC236}">
                <a16:creationId xmlns:a16="http://schemas.microsoft.com/office/drawing/2014/main" id="{EF33B83C-F753-C6F1-D90D-184AB5E499D6}"/>
              </a:ext>
            </a:extLst>
          </p:cNvPr>
          <p:cNvPicPr>
            <a:picLocks noChangeAspect="1"/>
          </p:cNvPicPr>
          <p:nvPr/>
        </p:nvPicPr>
        <p:blipFill>
          <a:blip r:embed="rId10"/>
          <a:stretch>
            <a:fillRect/>
          </a:stretch>
        </p:blipFill>
        <p:spPr>
          <a:xfrm>
            <a:off x="4960169" y="3259114"/>
            <a:ext cx="1656301" cy="505608"/>
          </a:xfrm>
          <a:prstGeom prst="rect">
            <a:avLst/>
          </a:prstGeom>
        </p:spPr>
      </p:pic>
      <p:sp>
        <p:nvSpPr>
          <p:cNvPr id="19" name="TextBox 18" descr="" title="">
            <a:extLst>
              <a:ext uri="{FF2B5EF4-FFF2-40B4-BE49-F238E27FC236}">
                <a16:creationId xmlns:a16="http://schemas.microsoft.com/office/drawing/2014/main" id="{44A50C27-DCB7-1A31-DACB-99A0857C887B}"/>
              </a:ext>
            </a:extLst>
          </p:cNvPr>
          <p:cNvSpPr txBox="1"/>
          <p:nvPr/>
        </p:nvSpPr>
        <p:spPr>
          <a:xfrm>
            <a:off x="2483768" y="1052736"/>
            <a:ext cx="5669632" cy="1077218"/>
          </a:xfrm>
          <a:prstGeom prst="rect">
            <a:avLst/>
          </a:prstGeom>
          <a:noFill/>
        </p:spPr>
        <p:txBody>
          <a:bodyPr wrap="square" rtlCol="0">
            <a:spAutoFit/>
          </a:bodyPr>
          <a:lstStyle/>
          <a:p>
            <a:r>
              <a:rPr lang="en-US" sz="3200" b="1" dirty="0"/>
              <a:t>A plethora of public sector use cases</a:t>
            </a:r>
          </a:p>
        </p:txBody>
      </p:sp>
      <p:pic>
        <p:nvPicPr>
          <p:cNvPr id="21" name="Picture 20" descr="" title="">
            <a:extLst>
              <a:ext uri="{FF2B5EF4-FFF2-40B4-BE49-F238E27FC236}">
                <a16:creationId xmlns:a16="http://schemas.microsoft.com/office/drawing/2014/main" id="{09584C07-C41B-6EEC-F1B9-DA12EF516070}"/>
              </a:ext>
            </a:extLst>
          </p:cNvPr>
          <p:cNvPicPr>
            <a:picLocks noChangeAspect="1"/>
          </p:cNvPicPr>
          <p:nvPr/>
        </p:nvPicPr>
        <p:blipFill>
          <a:blip r:embed="rId11"/>
          <a:stretch>
            <a:fillRect/>
          </a:stretch>
        </p:blipFill>
        <p:spPr>
          <a:xfrm>
            <a:off x="5652120" y="4248610"/>
            <a:ext cx="2305050" cy="1304925"/>
          </a:xfrm>
          <a:prstGeom prst="rect">
            <a:avLst/>
          </a:prstGeom>
        </p:spPr>
      </p:pic>
      <p:sp>
        <p:nvSpPr>
          <p:cNvPr id="3" name="TextBox 2" descr="" title="">
            <a:extLst>
              <a:ext uri="{FF2B5EF4-FFF2-40B4-BE49-F238E27FC236}">
                <a16:creationId xmlns:a16="http://schemas.microsoft.com/office/drawing/2014/main" id="{BAD80EEE-1F33-9CDC-8AA6-2B9437B78CC1}"/>
              </a:ext>
            </a:extLst>
          </p:cNvPr>
          <p:cNvSpPr txBox="1"/>
          <p:nvPr/>
        </p:nvSpPr>
        <p:spPr>
          <a:xfrm>
            <a:off x="611561" y="5677596"/>
            <a:ext cx="7704856" cy="954107"/>
          </a:xfrm>
          <a:prstGeom prst="rect">
            <a:avLst/>
          </a:prstGeom>
          <a:noFill/>
        </p:spPr>
        <p:txBody>
          <a:bodyPr wrap="square" rtlCol="0">
            <a:spAutoFit/>
          </a:bodyPr>
          <a:lstStyle/>
          <a:p>
            <a:r>
              <a:rPr lang="en-US" sz="2800" b="1" dirty="0"/>
              <a:t>The choice of security level is left to each provider of public services – often ‘high’</a:t>
            </a:r>
          </a:p>
        </p:txBody>
      </p:sp>
    </p:spTree>
    <p:extLst>
      <p:ext uri="{BB962C8B-B14F-4D97-AF65-F5344CB8AC3E}">
        <p14:creationId xmlns:p14="http://schemas.microsoft.com/office/powerpoint/2010/main" val="1696406624"/>
      </p:ext>
    </p:extLst>
  </p:cSld>
  <p:clrMapOvr>
    <a:masterClrMapping/>
  </p:clrMapOvr>
</p:sld>
</file>

<file path=ppt/slides/slide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611560" y="838200"/>
            <a:ext cx="8075240" cy="1143000"/>
          </a:xfrm>
        </p:spPr>
        <p:txBody>
          <a:bodyPr/>
          <a:lstStyle/>
          <a:p>
            <a:r>
              <a:rPr lang="nb-NO" dirty="0" err="1"/>
              <a:t>Some</a:t>
            </a:r>
            <a:r>
              <a:rPr lang="nb-NO" dirty="0"/>
              <a:t> </a:t>
            </a:r>
            <a:r>
              <a:rPr lang="nb-NO" dirty="0" err="1"/>
              <a:t>numbers</a:t>
            </a:r>
            <a:r>
              <a:rPr lang="nb-NO" dirty="0"/>
              <a:t>: </a:t>
            </a:r>
            <a:r>
              <a:rPr lang="nb-NO" dirty="0" err="1"/>
              <a:t>the</a:t>
            </a:r>
            <a:r>
              <a:rPr lang="nb-NO" dirty="0"/>
              <a:t> </a:t>
            </a:r>
            <a:r>
              <a:rPr lang="nb-NO" dirty="0" err="1"/>
              <a:t>increase</a:t>
            </a:r>
            <a:r>
              <a:rPr lang="nb-NO" dirty="0"/>
              <a:t> in </a:t>
            </a:r>
            <a:r>
              <a:rPr lang="nb-NO" dirty="0" err="1"/>
              <a:t>logins</a:t>
            </a:r>
            <a:r>
              <a:rPr lang="nb-NO" dirty="0"/>
              <a:t> </a:t>
            </a:r>
            <a:r>
              <a:rPr lang="nb-NO" dirty="0" err="1"/>
              <a:t>through</a:t>
            </a:r>
            <a:r>
              <a:rPr lang="nb-NO" dirty="0"/>
              <a:t> </a:t>
            </a:r>
            <a:r>
              <a:rPr lang="nb-NO" dirty="0" err="1"/>
              <a:t>the</a:t>
            </a:r>
            <a:r>
              <a:rPr lang="nb-NO" dirty="0"/>
              <a:t> «ID-Porten» (</a:t>
            </a:r>
            <a:r>
              <a:rPr lang="nb-NO" dirty="0" err="1"/>
              <a:t>the</a:t>
            </a:r>
            <a:r>
              <a:rPr lang="nb-NO" dirty="0"/>
              <a:t> «ID Portal»)</a:t>
            </a:r>
          </a:p>
        </p:txBody>
      </p:sp>
      <p:pic>
        <p:nvPicPr>
          <p:cNvPr id="4" name="Content Placeholder 3" descr="" title=""/>
          <p:cNvPicPr>
            <a:picLocks noGrp="1" noChangeAspect="1"/>
          </p:cNvPicPr>
          <p:nvPr>
            <p:ph idx="1"/>
          </p:nvPr>
        </p:nvPicPr>
        <p:blipFill>
          <a:blip r:embed="rId2"/>
          <a:stretch>
            <a:fillRect/>
          </a:stretch>
        </p:blipFill>
        <p:spPr>
          <a:xfrm>
            <a:off x="3007800" y="2276872"/>
            <a:ext cx="5649685" cy="4114800"/>
          </a:xfrm>
          <a:prstGeom prst="rect">
            <a:avLst/>
          </a:prstGeom>
        </p:spPr>
      </p:pic>
      <p:pic>
        <p:nvPicPr>
          <p:cNvPr id="5" name="Picture 4" descr="" title=""/>
          <p:cNvPicPr>
            <a:picLocks noChangeAspect="1"/>
          </p:cNvPicPr>
          <p:nvPr/>
        </p:nvPicPr>
        <p:blipFill>
          <a:blip r:embed="rId3"/>
          <a:stretch>
            <a:fillRect/>
          </a:stretch>
        </p:blipFill>
        <p:spPr>
          <a:xfrm>
            <a:off x="1151620" y="2297898"/>
            <a:ext cx="1224136" cy="1207814"/>
          </a:xfrm>
          <a:prstGeom prst="rect">
            <a:avLst/>
          </a:prstGeom>
        </p:spPr>
      </p:pic>
      <p:sp>
        <p:nvSpPr>
          <p:cNvPr id="6" name="Rectangle 5" descr="" title=""/>
          <p:cNvSpPr/>
          <p:nvPr/>
        </p:nvSpPr>
        <p:spPr bwMode="auto">
          <a:xfrm>
            <a:off x="611560" y="3933056"/>
            <a:ext cx="2304256" cy="245861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Arial" panose="020B0604020202020204" pitchFamily="34" charset="0"/>
              <a:buChar char="•"/>
            </a:pPr>
            <a:r>
              <a:rPr lang="nb-NO" dirty="0"/>
              <a:t>1200 </a:t>
            </a:r>
            <a:r>
              <a:rPr lang="nb-NO" dirty="0" err="1"/>
              <a:t>public</a:t>
            </a:r>
            <a:r>
              <a:rPr lang="nb-NO" dirty="0"/>
              <a:t> </a:t>
            </a:r>
            <a:r>
              <a:rPr lang="nb-NO" dirty="0" err="1"/>
              <a:t>institutions</a:t>
            </a:r>
            <a:r>
              <a:rPr lang="nb-NO" dirty="0"/>
              <a:t> </a:t>
            </a:r>
            <a:r>
              <a:rPr lang="nb-NO" dirty="0" err="1"/>
              <a:t>use</a:t>
            </a:r>
            <a:r>
              <a:rPr lang="nb-NO" dirty="0"/>
              <a:t> </a:t>
            </a:r>
            <a:r>
              <a:rPr lang="nb-NO" dirty="0" err="1"/>
              <a:t>the</a:t>
            </a:r>
            <a:r>
              <a:rPr lang="nb-NO" dirty="0"/>
              <a:t> ID-porten</a:t>
            </a:r>
          </a:p>
          <a:p>
            <a:pPr marL="342900" marR="0" indent="-342900" algn="r"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nb-NO" dirty="0"/>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sz="2000" b="0" i="0" u="none" strike="noStrike" cap="none" normalizeH="0" baseline="0" dirty="0">
                <a:ln>
                  <a:noFill/>
                </a:ln>
                <a:solidFill>
                  <a:schemeClr val="tx1"/>
                </a:solidFill>
                <a:effectLst/>
                <a:latin typeface="Arial" charset="0"/>
                <a:ea typeface="ヒラギノ角ゴ Pro W3" charset="-128"/>
                <a:cs typeface="ヒラギノ角ゴ Pro W3" charset="-128"/>
              </a:rPr>
              <a:t>8000 different </a:t>
            </a:r>
            <a:r>
              <a:rPr kumimoji="0" lang="nb-NO" sz="2000" b="0" i="0" u="none" strike="noStrike" cap="none" normalizeH="0" baseline="0" dirty="0" err="1">
                <a:ln>
                  <a:noFill/>
                </a:ln>
                <a:solidFill>
                  <a:schemeClr val="tx1"/>
                </a:solidFill>
                <a:effectLst/>
                <a:latin typeface="Arial" charset="0"/>
                <a:ea typeface="ヒラギノ角ゴ Pro W3" charset="-128"/>
                <a:cs typeface="ヒラギノ角ゴ Pro W3" charset="-128"/>
              </a:rPr>
              <a:t>public</a:t>
            </a:r>
            <a:r>
              <a:rPr kumimoji="0" lang="nb-NO" sz="2000" b="0" i="0" u="none" strike="noStrike" cap="none" normalizeH="0" baseline="0" dirty="0">
                <a:ln>
                  <a:noFill/>
                </a:ln>
                <a:solidFill>
                  <a:schemeClr val="tx1"/>
                </a:solidFill>
                <a:effectLst/>
                <a:latin typeface="Arial" charset="0"/>
                <a:ea typeface="ヒラギノ角ゴ Pro W3" charset="-128"/>
                <a:cs typeface="ヒラギノ角ゴ Pro W3" charset="-128"/>
              </a:rPr>
              <a:t> services </a:t>
            </a:r>
            <a:r>
              <a:rPr kumimoji="0" lang="nb-NO" sz="2000" b="0" i="0" u="none" strike="noStrike" cap="none" normalizeH="0" baseline="0" dirty="0" err="1">
                <a:ln>
                  <a:noFill/>
                </a:ln>
                <a:solidFill>
                  <a:schemeClr val="tx1"/>
                </a:solidFill>
                <a:effectLst/>
                <a:latin typeface="Arial" charset="0"/>
                <a:ea typeface="ヒラギノ角ゴ Pro W3" charset="-128"/>
                <a:cs typeface="ヒラギノ角ゴ Pro W3" charset="-128"/>
              </a:rPr>
              <a:t>use</a:t>
            </a:r>
            <a:r>
              <a:rPr kumimoji="0" lang="nb-NO" sz="2000" b="0" i="0" u="none" strike="noStrike" cap="none" normalizeH="0" baseline="0" dirty="0">
                <a:ln>
                  <a:noFill/>
                </a:ln>
                <a:solidFill>
                  <a:schemeClr val="tx1"/>
                </a:solidFill>
                <a:effectLst/>
                <a:latin typeface="Arial" charset="0"/>
                <a:ea typeface="ヒラギノ角ゴ Pro W3" charset="-128"/>
                <a:cs typeface="ヒラギノ角ゴ Pro W3" charset="-128"/>
              </a:rPr>
              <a:t> ID-porten</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nb-NO" dirty="0"/>
          </a:p>
        </p:txBody>
      </p:sp>
    </p:spTree>
    <p:extLst>
      <p:ext uri="{BB962C8B-B14F-4D97-AF65-F5344CB8AC3E}">
        <p14:creationId xmlns:p14="http://schemas.microsoft.com/office/powerpoint/2010/main" val="2802414367"/>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nb-NO" dirty="0" err="1"/>
              <a:t>Available</a:t>
            </a:r>
            <a:r>
              <a:rPr lang="nb-NO" dirty="0"/>
              <a:t> </a:t>
            </a:r>
            <a:r>
              <a:rPr lang="nb-NO" dirty="0" err="1"/>
              <a:t>eID</a:t>
            </a:r>
            <a:r>
              <a:rPr lang="nb-NO" dirty="0"/>
              <a:t> </a:t>
            </a:r>
            <a:r>
              <a:rPr lang="nb-NO" dirty="0" err="1"/>
              <a:t>solutions</a:t>
            </a:r>
            <a:r>
              <a:rPr lang="nb-NO" dirty="0"/>
              <a:t>/</a:t>
            </a:r>
            <a:r>
              <a:rPr lang="nb-NO" dirty="0" err="1"/>
              <a:t>distribution</a:t>
            </a:r>
            <a:r>
              <a:rPr lang="nb-NO" dirty="0"/>
              <a:t> as </a:t>
            </a:r>
            <a:r>
              <a:rPr lang="nb-NO" dirty="0" err="1"/>
              <a:t>login</a:t>
            </a:r>
            <a:r>
              <a:rPr lang="nb-NO" dirty="0"/>
              <a:t> </a:t>
            </a:r>
            <a:r>
              <a:rPr lang="nb-NO" dirty="0" err="1"/>
              <a:t>means</a:t>
            </a:r>
            <a:r>
              <a:rPr lang="nb-NO" dirty="0"/>
              <a:t> to </a:t>
            </a:r>
            <a:r>
              <a:rPr lang="nb-NO" dirty="0" err="1"/>
              <a:t>public</a:t>
            </a:r>
            <a:r>
              <a:rPr lang="nb-NO" dirty="0"/>
              <a:t> services</a:t>
            </a:r>
          </a:p>
        </p:txBody>
      </p:sp>
      <p:sp>
        <p:nvSpPr>
          <p:cNvPr id="3" name="Content Placeholder 2" descr="" title=""/>
          <p:cNvSpPr>
            <a:spLocks noGrp="1"/>
          </p:cNvSpPr>
          <p:nvPr>
            <p:ph idx="1"/>
          </p:nvPr>
        </p:nvSpPr>
        <p:spPr/>
        <p:txBody>
          <a:bodyPr/>
          <a:lstStyle/>
          <a:p>
            <a:pPr marL="0" indent="0">
              <a:buNone/>
            </a:pPr>
            <a:r>
              <a:rPr lang="nb-NO" dirty="0"/>
              <a:t>2021: 300 million </a:t>
            </a:r>
            <a:r>
              <a:rPr lang="nb-NO" dirty="0" err="1"/>
              <a:t>logins</a:t>
            </a:r>
            <a:r>
              <a:rPr lang="nb-NO" dirty="0"/>
              <a:t> to </a:t>
            </a:r>
            <a:r>
              <a:rPr lang="nb-NO" dirty="0" err="1"/>
              <a:t>public</a:t>
            </a:r>
            <a:r>
              <a:rPr lang="nb-NO" dirty="0"/>
              <a:t> services:</a:t>
            </a:r>
          </a:p>
          <a:p>
            <a:pPr lvl="1"/>
            <a:r>
              <a:rPr lang="nb-NO" dirty="0"/>
              <a:t>Public </a:t>
            </a:r>
            <a:r>
              <a:rPr lang="nb-NO" dirty="0" err="1"/>
              <a:t>eID</a:t>
            </a:r>
            <a:r>
              <a:rPr lang="nb-NO" dirty="0"/>
              <a:t>: </a:t>
            </a:r>
            <a:r>
              <a:rPr lang="nb-NO" dirty="0" err="1"/>
              <a:t>MinID</a:t>
            </a:r>
            <a:r>
              <a:rPr lang="nb-NO" dirty="0"/>
              <a:t>: 5.5 % (&lt; 1 million </a:t>
            </a:r>
            <a:r>
              <a:rPr lang="nb-NO" dirty="0" err="1"/>
              <a:t>users</a:t>
            </a:r>
            <a:r>
              <a:rPr lang="nb-NO" dirty="0"/>
              <a:t>)</a:t>
            </a:r>
          </a:p>
          <a:p>
            <a:pPr marL="457200" lvl="1" indent="0">
              <a:buNone/>
            </a:pPr>
            <a:endParaRPr lang="nb-NO" dirty="0"/>
          </a:p>
          <a:p>
            <a:pPr lvl="1"/>
            <a:r>
              <a:rPr lang="nb-NO" dirty="0" err="1"/>
              <a:t>Buypass</a:t>
            </a:r>
            <a:r>
              <a:rPr lang="nb-NO" dirty="0"/>
              <a:t>: 1.02 %		</a:t>
            </a:r>
          </a:p>
          <a:p>
            <a:pPr lvl="1"/>
            <a:r>
              <a:rPr lang="nb-NO" dirty="0" err="1"/>
              <a:t>Commfides</a:t>
            </a:r>
            <a:r>
              <a:rPr lang="nb-NO" dirty="0"/>
              <a:t>: 0.01 %    			Private  </a:t>
            </a:r>
          </a:p>
          <a:p>
            <a:pPr lvl="1"/>
            <a:r>
              <a:rPr lang="nb-NO" b="1" dirty="0" err="1"/>
              <a:t>BankID</a:t>
            </a:r>
            <a:r>
              <a:rPr lang="nb-NO" b="1" dirty="0"/>
              <a:t>: 93.44 % (4.4 million </a:t>
            </a:r>
            <a:r>
              <a:rPr lang="nb-NO" b="1" dirty="0" err="1"/>
              <a:t>users</a:t>
            </a:r>
            <a:r>
              <a:rPr lang="nb-NO" b="1" dirty="0"/>
              <a:t>)	</a:t>
            </a:r>
            <a:r>
              <a:rPr lang="nb-NO" dirty="0" err="1"/>
              <a:t>eIDs</a:t>
            </a:r>
            <a:endParaRPr lang="nb-NO" dirty="0"/>
          </a:p>
          <a:p>
            <a:pPr lvl="1"/>
            <a:endParaRPr lang="nb-NO" b="1" dirty="0"/>
          </a:p>
          <a:p>
            <a:pPr marL="57150" indent="0">
              <a:buNone/>
            </a:pPr>
            <a:r>
              <a:rPr lang="nb-NO" dirty="0"/>
              <a:t>In 2021 – log in to </a:t>
            </a:r>
            <a:r>
              <a:rPr lang="nb-NO" dirty="0" err="1"/>
              <a:t>public</a:t>
            </a:r>
            <a:r>
              <a:rPr lang="nb-NO" dirty="0"/>
              <a:t> services </a:t>
            </a:r>
            <a:r>
              <a:rPr lang="nb-NO" dirty="0" err="1"/>
              <a:t>amounts</a:t>
            </a:r>
            <a:r>
              <a:rPr lang="nb-NO" dirty="0"/>
              <a:t> to 1/3 </a:t>
            </a:r>
            <a:r>
              <a:rPr lang="nb-NO" dirty="0" err="1"/>
              <a:t>of</a:t>
            </a:r>
            <a:r>
              <a:rPr lang="nb-NO" dirty="0"/>
              <a:t> </a:t>
            </a:r>
            <a:r>
              <a:rPr lang="nb-NO" dirty="0" err="1"/>
              <a:t>BankID’s</a:t>
            </a:r>
            <a:r>
              <a:rPr lang="nb-NO" dirty="0"/>
              <a:t> total </a:t>
            </a:r>
            <a:r>
              <a:rPr lang="nb-NO" dirty="0" err="1"/>
              <a:t>logins</a:t>
            </a:r>
            <a:r>
              <a:rPr lang="nb-NO" dirty="0"/>
              <a:t> </a:t>
            </a:r>
          </a:p>
          <a:p>
            <a:endParaRPr lang="nb-NO" dirty="0"/>
          </a:p>
        </p:txBody>
      </p:sp>
      <p:sp>
        <p:nvSpPr>
          <p:cNvPr id="4" name="Right Brace 3" descr="" title="">
            <a:extLst>
              <a:ext uri="{FF2B5EF4-FFF2-40B4-BE49-F238E27FC236}">
                <a16:creationId xmlns:a16="http://schemas.microsoft.com/office/drawing/2014/main" id="{095A82C4-19B4-6D46-0C9A-A12289C4BA0F}"/>
              </a:ext>
            </a:extLst>
          </p:cNvPr>
          <p:cNvSpPr/>
          <p:nvPr/>
        </p:nvSpPr>
        <p:spPr bwMode="auto">
          <a:xfrm>
            <a:off x="6948264" y="3212976"/>
            <a:ext cx="432048" cy="1440160"/>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844287046"/>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53FA31C5-858B-D196-B340-05FBC577B7B7}"/>
              </a:ext>
            </a:extLst>
          </p:cNvPr>
          <p:cNvSpPr>
            <a:spLocks noGrp="1"/>
          </p:cNvSpPr>
          <p:nvPr>
            <p:ph type="title"/>
          </p:nvPr>
        </p:nvSpPr>
        <p:spPr/>
        <p:txBody>
          <a:bodyPr/>
          <a:lstStyle/>
          <a:p>
            <a:r>
              <a:rPr lang="en-US" dirty="0"/>
              <a:t>Security levels, re </a:t>
            </a:r>
            <a:r>
              <a:rPr lang="en-US" dirty="0" err="1"/>
              <a:t>eIDAS</a:t>
            </a:r>
            <a:r>
              <a:rPr lang="en-US" dirty="0"/>
              <a:t> classification</a:t>
            </a:r>
          </a:p>
        </p:txBody>
      </p:sp>
      <p:sp>
        <p:nvSpPr>
          <p:cNvPr id="3" name="Content Placeholder 2" descr="" title="">
            <a:extLst>
              <a:ext uri="{FF2B5EF4-FFF2-40B4-BE49-F238E27FC236}">
                <a16:creationId xmlns:a16="http://schemas.microsoft.com/office/drawing/2014/main" id="{A6947E75-A20E-BF1D-6FC3-FB6EB7C007DA}"/>
              </a:ext>
            </a:extLst>
          </p:cNvPr>
          <p:cNvSpPr>
            <a:spLocks noGrp="1"/>
          </p:cNvSpPr>
          <p:nvPr>
            <p:ph idx="1"/>
          </p:nvPr>
        </p:nvSpPr>
        <p:spPr/>
        <p:txBody>
          <a:bodyPr/>
          <a:lstStyle/>
          <a:p>
            <a:r>
              <a:rPr lang="en-US" dirty="0"/>
              <a:t>Only the private solutions are declared on the highest security level, re </a:t>
            </a:r>
            <a:r>
              <a:rPr lang="en-US" dirty="0" err="1"/>
              <a:t>eIDAS</a:t>
            </a:r>
            <a:r>
              <a:rPr lang="en-US" dirty="0"/>
              <a:t>:</a:t>
            </a:r>
          </a:p>
          <a:p>
            <a:pPr lvl="1"/>
            <a:r>
              <a:rPr lang="en-US" dirty="0" err="1"/>
              <a:t>BankID</a:t>
            </a:r>
            <a:r>
              <a:rPr lang="en-US" dirty="0"/>
              <a:t>, </a:t>
            </a:r>
            <a:r>
              <a:rPr lang="en-US" dirty="0" err="1"/>
              <a:t>Commfides</a:t>
            </a:r>
            <a:r>
              <a:rPr lang="en-US" dirty="0"/>
              <a:t>, </a:t>
            </a:r>
            <a:r>
              <a:rPr lang="en-US" dirty="0" err="1"/>
              <a:t>Buypass</a:t>
            </a:r>
            <a:endParaRPr lang="en-US" dirty="0"/>
          </a:p>
          <a:p>
            <a:endParaRPr lang="en-US" dirty="0"/>
          </a:p>
          <a:p>
            <a:r>
              <a:rPr lang="en-US" dirty="0"/>
              <a:t>The public solution </a:t>
            </a:r>
            <a:r>
              <a:rPr lang="en-US" dirty="0" err="1"/>
              <a:t>MinID</a:t>
            </a:r>
            <a:endParaRPr lang="en-US" dirty="0"/>
          </a:p>
          <a:p>
            <a:pPr lvl="1"/>
            <a:r>
              <a:rPr lang="en-US" dirty="0"/>
              <a:t>Security level substantial</a:t>
            </a:r>
          </a:p>
          <a:p>
            <a:pPr lvl="1"/>
            <a:endParaRPr lang="en-US" dirty="0"/>
          </a:p>
          <a:p>
            <a:r>
              <a:rPr lang="en-US" dirty="0"/>
              <a:t>Currently – a debate whether Norway should develop a public </a:t>
            </a:r>
            <a:r>
              <a:rPr lang="en-US" dirty="0" err="1"/>
              <a:t>eID</a:t>
            </a:r>
            <a:r>
              <a:rPr lang="en-US" dirty="0"/>
              <a:t> on highest security level</a:t>
            </a:r>
          </a:p>
        </p:txBody>
      </p:sp>
    </p:spTree>
    <p:extLst>
      <p:ext uri="{BB962C8B-B14F-4D97-AF65-F5344CB8AC3E}">
        <p14:creationId xmlns:p14="http://schemas.microsoft.com/office/powerpoint/2010/main" val="1943589543"/>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II The risk perspective</a:t>
            </a:r>
            <a:endParaRPr lang="nb-NO" dirty="0"/>
          </a:p>
        </p:txBody>
      </p:sp>
      <p:pic>
        <p:nvPicPr>
          <p:cNvPr id="4" name="Content Placeholder 4" descr="" title="">
            <a:extLst>
              <a:ext uri="{FF2B5EF4-FFF2-40B4-BE49-F238E27FC236}">
                <a16:creationId xmlns:a16="http://schemas.microsoft.com/office/drawing/2014/main" id="{298B8695-F088-C203-65E0-30D109BB99D2}"/>
              </a:ext>
            </a:extLst>
          </p:cNvPr>
          <p:cNvPicPr>
            <a:picLocks noGrp="1" noChangeAspect="1"/>
          </p:cNvPicPr>
          <p:nvPr>
            <p:ph idx="1"/>
          </p:nvPr>
        </p:nvPicPr>
        <p:blipFill>
          <a:blip r:embed="rId2"/>
          <a:stretch>
            <a:fillRect/>
          </a:stretch>
        </p:blipFill>
        <p:spPr>
          <a:xfrm>
            <a:off x="2448882" y="2132856"/>
            <a:ext cx="4779636" cy="4114800"/>
          </a:xfrm>
        </p:spPr>
      </p:pic>
    </p:spTree>
    <p:extLst>
      <p:ext uri="{BB962C8B-B14F-4D97-AF65-F5344CB8AC3E}">
        <p14:creationId xmlns:p14="http://schemas.microsoft.com/office/powerpoint/2010/main" val="3164608292"/>
      </p:ext>
    </p:extLst>
  </p:cSld>
  <p:clrMapOvr>
    <a:masterClrMapping/>
  </p:clrMapOvr>
</p:sld>
</file>

<file path=ppt/theme/theme1.xml><?xml version="1.0" encoding="utf-8"?>
<a:theme xmlns:a="http://schemas.openxmlformats.org/drawingml/2006/main" name="jus-4-eng">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463b6811-b0a4-4b2a-b932-72c4c970c5d2}" enabled="0" method="" siteId="{463b6811-b0a4-4b2a-b932-72c4c970c5d2}" removed="1"/>
</clbl:labelList>
</file>

<file path=docProps/app.xml><?xml version="1.0" encoding="utf-8"?>
<ap:Properties xmlns:vt="http://schemas.openxmlformats.org/officeDocument/2006/docPropsVTypes" xmlns:ap="http://schemas.openxmlformats.org/officeDocument/2006/extended-properties">
  <ap:Template>jus-4-eng</ap:Template>
  <ap:Words>2051</ap:Words>
  <ap:Paragraphs>159</ap:Paragraphs>
</ap:Properties>
</file>

<file path=docProps/core.xml><?xml version="1.0" encoding="utf-8"?>
<coreProperties xmlns:dc="http://purl.org/dc/elements/1.1/" xmlns:dcterms="http://purl.org/dc/terms/" xmlns:xsi="http://www.w3.org/2001/XMLSchema-instance" xmlns="http://schemas.openxmlformats.org/package/2006/metadata/core-properties">
  <lastPrinted>1899-12-31T23:00:00.0000000Z</lastPrinted>
  <dcterms:created xsi:type="dcterms:W3CDTF">1899-12-31T23:00:00.0000000Z</dcterms:created>
  <dcterms:modified xsi:type="dcterms:W3CDTF">1899-12-31T23:00:00.0000000Z</dcterms:modified>
</coreProperties>
</file>