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3" r:id="rId5"/>
    <p:sldId id="273" r:id="rId6"/>
    <p:sldId id="264" r:id="rId7"/>
    <p:sldId id="270" r:id="rId8"/>
    <p:sldId id="265" r:id="rId9"/>
    <p:sldId id="272" r:id="rId10"/>
    <p:sldId id="266" r:id="rId11"/>
    <p:sldId id="267" r:id="rId12"/>
    <p:sldId id="269"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E8B3B-5417-4D41-A659-996794BE9817}" v="9" dt="2024-06-26T15:03:32.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9"/>
    <p:restoredTop sz="90399" autoAdjust="0"/>
  </p:normalViewPr>
  <p:slideViewPr>
    <p:cSldViewPr snapToGrid="0">
      <p:cViewPr varScale="1">
        <p:scale>
          <a:sx n="105" d="100"/>
          <a:sy n="105" d="100"/>
        </p:scale>
        <p:origin x="320" y="200"/>
      </p:cViewPr>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7F760-BAE7-8642-A0F3-261E9188EFE3}" type="datetimeFigureOut">
              <a:rPr lang="en-GB" smtClean="0"/>
              <a:t>30/06/2024</a:t>
            </a:fld>
            <a:endParaRPr lang="en-GB"/>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FD37F-FA85-C14B-B1A7-8DDBE332244C}" type="slidenum">
              <a:rPr lang="en-GB" smtClean="0"/>
              <a:t>‹N›</a:t>
            </a:fld>
            <a:endParaRPr lang="en-GB"/>
          </a:p>
        </p:txBody>
      </p:sp>
    </p:spTree>
    <p:extLst>
      <p:ext uri="{BB962C8B-B14F-4D97-AF65-F5344CB8AC3E}">
        <p14:creationId xmlns:p14="http://schemas.microsoft.com/office/powerpoint/2010/main" val="1147988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sz="1800" kern="0" dirty="0">
                <a:solidFill>
                  <a:srgbClr val="000000"/>
                </a:solidFill>
                <a:effectLst/>
                <a:latin typeface="Times New Roman" panose="02020603050405020304" pitchFamily="18" charset="0"/>
                <a:ea typeface="宋体" panose="02010600030101010101" pitchFamily="2" charset="-122"/>
              </a:rPr>
              <a:t>How to effectively regulate financial institutions is a global problem, since it is not enough to rely on external regulation of them, whistleblowing mechanism has become widely used in financial institutions as a kind of internal regulation approach in recent decades.</a:t>
            </a:r>
            <a:r>
              <a:rPr lang="zh-CN" altLang="zh-CN" dirty="0">
                <a:effectLst/>
              </a:rPr>
              <a:t> </a:t>
            </a:r>
            <a:endParaRPr lang="en-US" altLang="zh-CN" dirty="0">
              <a:effectLst/>
            </a:endParaRPr>
          </a:p>
          <a:p>
            <a:endParaRPr lang="en-US" dirty="0">
              <a:effectLst/>
            </a:endParaRPr>
          </a:p>
          <a:p>
            <a:r>
              <a:rPr lang="en-GB" dirty="0"/>
              <a:t>First, this paper analyses whistleblowing cases and data, discussing the effectiveness of whistleblowing regime and </a:t>
            </a:r>
            <a:r>
              <a:rPr lang="en-GB" dirty="0" err="1"/>
              <a:t>whistleblower</a:t>
            </a:r>
            <a:r>
              <a:rPr lang="en-GB" dirty="0"/>
              <a:t> protection in financial institutions. Second, the effectiveness of financial incentives in practice are analysed. Finally, this paper provides some recommendations of how to improve whistleblowing practices.</a:t>
            </a:r>
          </a:p>
        </p:txBody>
      </p:sp>
      <p:sp>
        <p:nvSpPr>
          <p:cNvPr id="4" name="灯片编号占位符 3"/>
          <p:cNvSpPr>
            <a:spLocks noGrp="1"/>
          </p:cNvSpPr>
          <p:nvPr>
            <p:ph type="sldNum" sz="quarter" idx="5"/>
          </p:nvPr>
        </p:nvSpPr>
        <p:spPr/>
        <p:txBody>
          <a:bodyPr/>
          <a:lstStyle/>
          <a:p>
            <a:fld id="{05DFD37F-FA85-C14B-B1A7-8DDBE332244C}" type="slidenum">
              <a:rPr lang="en-GB" smtClean="0"/>
              <a:t>1</a:t>
            </a:fld>
            <a:endParaRPr lang="en-GB"/>
          </a:p>
        </p:txBody>
      </p:sp>
    </p:spTree>
    <p:extLst>
      <p:ext uri="{BB962C8B-B14F-4D97-AF65-F5344CB8AC3E}">
        <p14:creationId xmlns:p14="http://schemas.microsoft.com/office/powerpoint/2010/main" val="3259965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years of practices have proved that whistleblowing plays an increasingly important role in financial supervision. Whistleblowing could effectively help regulators understand misconducts in financial institutions and then correct the wrongdoings timely. Financial institutions have implemented whistleblowing policies, but there are still some problems remain in its implementation, such as insufficient whistleblower protection, underestimation of valuable reports, and insufficient resources for investigation. </a:t>
            </a:r>
          </a:p>
          <a:p>
            <a:endParaRPr lang="en-GB" dirty="0"/>
          </a:p>
          <a:p>
            <a:endParaRPr lang="en-GB" dirty="0"/>
          </a:p>
          <a:p>
            <a:r>
              <a:rPr lang="en-GB" dirty="0"/>
              <a:t>5.	Possible further improvements in whistleblowing</a:t>
            </a:r>
          </a:p>
          <a:p>
            <a:r>
              <a:rPr lang="en-GB" dirty="0"/>
              <a:t>For many jurisdictions, whistleblowing is still not an easy matter. To more effectively use the functions of whistleblowing in financial supervision, the most important thing is to strengthen the protection of whistleblowers. Only when they are not afraid of retaliation can they promptly point out wrongdoings in the financial institutions. Second, regulators may consider developing a technical analysis system that can identify violations such as improper transactions and then automatically report them, and require financial institutions to use this system. This will not only help regulators save regulatory resources, but also help them to identify the violations timely, accurately and comprehensively. Third, in the current internationalisation context, financial innovation is developing rapidly, and the financial risks brought by violations will not only affect the domestic financial market. Therefore, whistleblowing requires cross-border cooperation. Domestic regulators could work with foreign counterparties, such as information-sharing and jointly enforcement actions.  So that it could reduce the possibility of regulatory arbitrage and prevent risks contagion. This may be particularly important for the EU due to its single market. </a:t>
            </a:r>
          </a:p>
        </p:txBody>
      </p:sp>
      <p:sp>
        <p:nvSpPr>
          <p:cNvPr id="4" name="Slide Number Placeholder 3"/>
          <p:cNvSpPr>
            <a:spLocks noGrp="1"/>
          </p:cNvSpPr>
          <p:nvPr>
            <p:ph type="sldNum" sz="quarter" idx="5"/>
          </p:nvPr>
        </p:nvSpPr>
        <p:spPr/>
        <p:txBody>
          <a:bodyPr/>
          <a:lstStyle/>
          <a:p>
            <a:fld id="{05DFD37F-FA85-C14B-B1A7-8DDBE332244C}" type="slidenum">
              <a:rPr lang="en-GB" smtClean="0"/>
              <a:t>11</a:t>
            </a:fld>
            <a:endParaRPr lang="en-GB"/>
          </a:p>
        </p:txBody>
      </p:sp>
    </p:spTree>
    <p:extLst>
      <p:ext uri="{BB962C8B-B14F-4D97-AF65-F5344CB8AC3E}">
        <p14:creationId xmlns:p14="http://schemas.microsoft.com/office/powerpoint/2010/main" val="3022881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https://</a:t>
            </a:r>
            <a:r>
              <a:rPr lang="en-GB" dirty="0" err="1"/>
              <a:t>www.google.com</a:t>
            </a:r>
            <a:r>
              <a:rPr lang="en-GB" dirty="0"/>
              <a:t>/</a:t>
            </a:r>
            <a:r>
              <a:rPr lang="en-GB" dirty="0" err="1"/>
              <a:t>imgres?q</a:t>
            </a:r>
            <a:r>
              <a:rPr lang="en-GB" dirty="0"/>
              <a:t>=education%20picture&amp;imgurl=https%3A%2F%2Ft3.ftcdn.net%2Fjpg%2F03%2F25%2F13%2F44%2F360_F_325134428_Au0z61aShtXoDP6y2r9YLJkjIZj69r1A.jpg&amp;imgrefurl=https%3A%2F%2Fstock.adobe.com%2Fsearch%3Fk%3Deducation&amp;docid=</a:t>
            </a:r>
            <a:r>
              <a:rPr lang="en-GB" dirty="0" err="1"/>
              <a:t>da_tJGDmVKutxM&amp;tbnid</a:t>
            </a:r>
            <a:r>
              <a:rPr lang="en-GB" dirty="0"/>
              <a:t>=vUn8a9zJahX2_M&amp;vet=12ahUKEwjSwsXvofmGAxVuVUEAHd5mAAUQM3oECGsQAA..i&amp;w=720&amp;h=360&amp;hcb=2&amp;ved=2ahUKEwjSwsXvofmGAxVuVUEAHd5mAAUQM3oECGsQAA</a:t>
            </a:r>
          </a:p>
        </p:txBody>
      </p:sp>
      <p:sp>
        <p:nvSpPr>
          <p:cNvPr id="4" name="灯片编号占位符 3"/>
          <p:cNvSpPr>
            <a:spLocks noGrp="1"/>
          </p:cNvSpPr>
          <p:nvPr>
            <p:ph type="sldNum" sz="quarter" idx="5"/>
          </p:nvPr>
        </p:nvSpPr>
        <p:spPr/>
        <p:txBody>
          <a:bodyPr/>
          <a:lstStyle/>
          <a:p>
            <a:fld id="{05DFD37F-FA85-C14B-B1A7-8DDBE332244C}" type="slidenum">
              <a:rPr lang="en-GB" smtClean="0"/>
              <a:t>12</a:t>
            </a:fld>
            <a:endParaRPr lang="en-GB"/>
          </a:p>
        </p:txBody>
      </p:sp>
    </p:spTree>
    <p:extLst>
      <p:ext uri="{BB962C8B-B14F-4D97-AF65-F5344CB8AC3E}">
        <p14:creationId xmlns:p14="http://schemas.microsoft.com/office/powerpoint/2010/main" val="153340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200"/>
              </a:lnSpc>
            </a:pPr>
            <a:r>
              <a:rPr lang="en-GB" altLang="zh-CN" sz="1800" kern="0" dirty="0">
                <a:solidFill>
                  <a:srgbClr val="000000"/>
                </a:solidFill>
                <a:effectLst/>
                <a:latin typeface="Times New Roman" panose="02020603050405020304" pitchFamily="18" charset="0"/>
                <a:ea typeface="宋体" panose="02010600030101010101" pitchFamily="2" charset="-122"/>
              </a:rPr>
              <a:t>For example, the US introduced </a:t>
            </a:r>
            <a:r>
              <a:rPr lang="en-GB" altLang="zh-CN" sz="1800" i="1" kern="0" dirty="0">
                <a:solidFill>
                  <a:srgbClr val="000000"/>
                </a:solidFill>
                <a:effectLst/>
                <a:latin typeface="Times New Roman" panose="02020603050405020304" pitchFamily="18" charset="0"/>
                <a:ea typeface="宋体" panose="02010600030101010101" pitchFamily="2" charset="-122"/>
              </a:rPr>
              <a:t>The </a:t>
            </a:r>
            <a:r>
              <a:rPr lang="en-GB" altLang="zh-CN" sz="1800" i="1" kern="0" dirty="0" err="1">
                <a:solidFill>
                  <a:srgbClr val="000000"/>
                </a:solidFill>
                <a:effectLst/>
                <a:latin typeface="Times New Roman" panose="02020603050405020304" pitchFamily="18" charset="0"/>
                <a:ea typeface="宋体" panose="02010600030101010101" pitchFamily="2" charset="-122"/>
              </a:rPr>
              <a:t>Whistleblower</a:t>
            </a:r>
            <a:r>
              <a:rPr lang="en-GB" altLang="zh-CN" sz="1800" i="1" kern="0" dirty="0">
                <a:solidFill>
                  <a:srgbClr val="000000"/>
                </a:solidFill>
                <a:effectLst/>
                <a:latin typeface="Times New Roman" panose="02020603050405020304" pitchFamily="18" charset="0"/>
                <a:ea typeface="宋体" panose="02010600030101010101" pitchFamily="2" charset="-122"/>
              </a:rPr>
              <a:t> Protection Act </a:t>
            </a:r>
            <a:r>
              <a:rPr lang="en-GB" altLang="zh-CN" sz="1800" kern="0" dirty="0">
                <a:solidFill>
                  <a:srgbClr val="000000"/>
                </a:solidFill>
                <a:effectLst/>
                <a:latin typeface="Times New Roman" panose="02020603050405020304" pitchFamily="18" charset="0"/>
                <a:ea typeface="宋体" panose="02010600030101010101" pitchFamily="2" charset="-122"/>
              </a:rPr>
              <a:t>into federal law as early as 1989. </a:t>
            </a:r>
          </a:p>
          <a:p>
            <a:pPr>
              <a:lnSpc>
                <a:spcPts val="1200"/>
              </a:lnSpc>
            </a:pPr>
            <a:r>
              <a:rPr lang="en-GB" altLang="zh-CN" sz="1800" kern="0" dirty="0">
                <a:solidFill>
                  <a:srgbClr val="000000"/>
                </a:solidFill>
                <a:effectLst/>
                <a:latin typeface="Times New Roman" panose="02020603050405020304" pitchFamily="18" charset="0"/>
                <a:ea typeface="宋体" panose="02010600030101010101" pitchFamily="2" charset="-122"/>
              </a:rPr>
              <a:t>The UK issued</a:t>
            </a:r>
            <a:r>
              <a:rPr lang="en-GB" altLang="zh-CN" sz="1800" i="1" kern="0" dirty="0">
                <a:solidFill>
                  <a:srgbClr val="000000"/>
                </a:solidFill>
                <a:effectLst/>
                <a:latin typeface="Times New Roman" panose="02020603050405020304" pitchFamily="18" charset="0"/>
                <a:ea typeface="宋体" panose="02010600030101010101" pitchFamily="2" charset="-122"/>
              </a:rPr>
              <a:t> The Public Interest Disclosure Act (PIDA) </a:t>
            </a:r>
            <a:r>
              <a:rPr lang="en-GB" altLang="zh-CN" sz="1800" kern="0" dirty="0">
                <a:solidFill>
                  <a:srgbClr val="000000"/>
                </a:solidFill>
                <a:effectLst/>
                <a:latin typeface="Times New Roman" panose="02020603050405020304" pitchFamily="18" charset="0"/>
                <a:ea typeface="宋体" panose="02010600030101010101" pitchFamily="2" charset="-122"/>
              </a:rPr>
              <a:t>in 1998, becoming one of the earliest countries which established a whistleblowing system.</a:t>
            </a:r>
            <a:r>
              <a:rPr lang="en-US" altLang="zh-CN" sz="1800" kern="0" dirty="0">
                <a:solidFill>
                  <a:srgbClr val="000000"/>
                </a:solidFill>
                <a:effectLst/>
                <a:latin typeface="Times New Roman" panose="02020603050405020304" pitchFamily="18" charset="0"/>
                <a:ea typeface="宋体" panose="02010600030101010101" pitchFamily="2" charset="-122"/>
              </a:rPr>
              <a:t> </a:t>
            </a:r>
          </a:p>
          <a:p>
            <a:pPr>
              <a:lnSpc>
                <a:spcPts val="1200"/>
              </a:lnSpc>
            </a:pPr>
            <a:r>
              <a:rPr lang="en-GB" altLang="zh-CN" sz="1800" kern="0" dirty="0">
                <a:solidFill>
                  <a:srgbClr val="000000"/>
                </a:solidFill>
                <a:effectLst/>
                <a:latin typeface="Times New Roman" panose="02020603050405020304" pitchFamily="18" charset="0"/>
                <a:ea typeface="宋体" panose="02010600030101010101" pitchFamily="2" charset="-122"/>
              </a:rPr>
              <a:t>The EU introduced a Directive </a:t>
            </a:r>
            <a:r>
              <a:rPr lang="en-GB" altLang="zh-CN" sz="1800" kern="0" dirty="0">
                <a:solidFill>
                  <a:srgbClr val="333333"/>
                </a:solidFill>
                <a:effectLst/>
                <a:latin typeface="Times New Roman" panose="02020603050405020304" pitchFamily="18" charset="0"/>
                <a:ea typeface="Roboto" panose="02000000000000000000" pitchFamily="2" charset="0"/>
              </a:rPr>
              <a:t>on the protection of persons who report breaches of Union law in 2019.</a:t>
            </a:r>
            <a:r>
              <a:rPr lang="en-US" altLang="zh-CN" sz="1800" kern="0" dirty="0">
                <a:solidFill>
                  <a:srgbClr val="000000"/>
                </a:solidFill>
                <a:effectLst/>
                <a:latin typeface="Times New Roman" panose="02020603050405020304" pitchFamily="18" charset="0"/>
                <a:ea typeface="宋体" panose="02010600030101010101" pitchFamily="2" charset="-122"/>
              </a:rPr>
              <a:t> </a:t>
            </a:r>
          </a:p>
          <a:p>
            <a:pPr>
              <a:lnSpc>
                <a:spcPts val="1200"/>
              </a:lnSpc>
            </a:pPr>
            <a:endParaRPr lang="en-US" altLang="zh-CN" sz="1800" kern="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p>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2</a:t>
            </a:fld>
            <a:endParaRPr lang="en-GB"/>
          </a:p>
        </p:txBody>
      </p:sp>
    </p:spTree>
    <p:extLst>
      <p:ext uri="{BB962C8B-B14F-4D97-AF65-F5344CB8AC3E}">
        <p14:creationId xmlns:p14="http://schemas.microsoft.com/office/powerpoint/2010/main" val="379135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1200"/>
              </a:lnSpc>
            </a:pPr>
            <a:endParaRPr lang="zh-CN" altLang="zh-CN" sz="1800" kern="100" dirty="0">
              <a:effectLst/>
              <a:latin typeface="DengXian" panose="02010600030101010101" pitchFamily="2" charset="-122"/>
              <a:ea typeface="DengXian" panose="02010600030101010101" pitchFamily="2" charset="-122"/>
              <a:cs typeface="Arial" panose="020B0604020202020204" pitchFamily="34" charset="0"/>
            </a:endParaRPr>
          </a:p>
          <a:p>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3</a:t>
            </a:fld>
            <a:endParaRPr lang="en-GB"/>
          </a:p>
        </p:txBody>
      </p:sp>
    </p:spTree>
    <p:extLst>
      <p:ext uri="{BB962C8B-B14F-4D97-AF65-F5344CB8AC3E}">
        <p14:creationId xmlns:p14="http://schemas.microsoft.com/office/powerpoint/2010/main" val="180071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a:t>In this regard, whether financial incentive is a good incentive or not is controversial.</a:t>
            </a:r>
          </a:p>
          <a:p>
            <a:endParaRPr lang="en-GB" dirty="0"/>
          </a:p>
          <a:p>
            <a:r>
              <a:rPr lang="en-GB" altLang="zh-CN" dirty="0"/>
              <a:t>The most representative financial incentives system is in the US. </a:t>
            </a:r>
          </a:p>
          <a:p>
            <a:endParaRPr lang="en-GB" dirty="0"/>
          </a:p>
          <a:p>
            <a:r>
              <a:rPr lang="en-GB" altLang="zh-CN" dirty="0" err="1"/>
              <a:t>Whistleblower</a:t>
            </a:r>
            <a:r>
              <a:rPr lang="en-GB" altLang="zh-CN" dirty="0"/>
              <a:t> bounties come from a state-established investor protection fund that is made up entirely of fines paid by violators of securities laws. </a:t>
            </a:r>
          </a:p>
          <a:p>
            <a:endParaRPr lang="en-GB"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t>If the </a:t>
            </a:r>
            <a:r>
              <a:rPr lang="en-GB" altLang="zh-CN" dirty="0" err="1"/>
              <a:t>whistleblower</a:t>
            </a:r>
            <a:r>
              <a:rPr lang="en-GB" altLang="zh-CN" dirty="0"/>
              <a:t> provides information that leads to a successful enforcement action, the </a:t>
            </a:r>
            <a:r>
              <a:rPr lang="en-GB" altLang="zh-CN" dirty="0" err="1"/>
              <a:t>whistleblower</a:t>
            </a:r>
            <a:r>
              <a:rPr lang="en-GB" altLang="zh-CN" dirty="0"/>
              <a:t> may receive 10% to 30% of the fine when the fine exceeds $1 million.  </a:t>
            </a:r>
          </a:p>
          <a:p>
            <a:endParaRPr lang="en-GB" altLang="zh-CN"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t>So far, the highest awards </a:t>
            </a:r>
            <a:r>
              <a:rPr lang="en-GB" altLang="zh-CN" dirty="0" err="1"/>
              <a:t>whistleblowers</a:t>
            </a:r>
            <a:r>
              <a:rPr lang="en-GB" altLang="zh-CN" dirty="0"/>
              <a:t> received is announced by SEC on May 5, 2023, approximately $279 million. </a:t>
            </a:r>
          </a:p>
          <a:p>
            <a:endParaRPr lang="en-GB" dirty="0"/>
          </a:p>
          <a:p>
            <a:r>
              <a:rPr lang="en-GB" dirty="0"/>
              <a:t>SEC aims for using huge award to motivate potential </a:t>
            </a:r>
            <a:r>
              <a:rPr lang="en-GB" dirty="0" err="1"/>
              <a:t>whistleblowers</a:t>
            </a:r>
            <a:r>
              <a:rPr lang="en-GB" dirty="0"/>
              <a:t> to be brave and actively helping regulators to find and punish wrongdoings and benefit investors in the US securities market. I</a:t>
            </a:r>
          </a:p>
        </p:txBody>
      </p:sp>
      <p:sp>
        <p:nvSpPr>
          <p:cNvPr id="4" name="灯片编号占位符 3"/>
          <p:cNvSpPr>
            <a:spLocks noGrp="1"/>
          </p:cNvSpPr>
          <p:nvPr>
            <p:ph type="sldNum" sz="quarter" idx="5"/>
          </p:nvPr>
        </p:nvSpPr>
        <p:spPr/>
        <p:txBody>
          <a:bodyPr/>
          <a:lstStyle/>
          <a:p>
            <a:fld id="{05DFD37F-FA85-C14B-B1A7-8DDBE332244C}" type="slidenum">
              <a:rPr lang="en-GB" smtClean="0"/>
              <a:t>4</a:t>
            </a:fld>
            <a:endParaRPr lang="en-GB"/>
          </a:p>
        </p:txBody>
      </p:sp>
    </p:spTree>
    <p:extLst>
      <p:ext uri="{BB962C8B-B14F-4D97-AF65-F5344CB8AC3E}">
        <p14:creationId xmlns:p14="http://schemas.microsoft.com/office/powerpoint/2010/main" val="256716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However, cash-incentivised whistleblowing programme also has caused a serious problem in practice: the unbalance between a large number of whistleblowing cases and limited regulatory resources. Due to the attractive financial incentives, people reported a plenty of tips to the SEC, but the regulators do not have enough resources to investigate these potential suspicious wrongdoings in securities market. Additionally, most of the reported tips were not effective information for enforcement actions. From the beginning of the Dodd-Frank programme to the end of fiscal year 2018, the </a:t>
            </a:r>
            <a:r>
              <a:rPr lang="en-GB" altLang="zh-CN" dirty="0" err="1"/>
              <a:t>whistleblower</a:t>
            </a:r>
            <a:r>
              <a:rPr lang="en-GB" altLang="zh-CN" dirty="0"/>
              <a:t> office has received 28,100 tips, but only 59 individuals have been awarded. </a:t>
            </a:r>
          </a:p>
          <a:p>
            <a:r>
              <a:rPr lang="en-GB" altLang="zh-CN" dirty="0"/>
              <a:t>Moreover, the number of tips received always shows an upward trend, increasing from 334 tips in fiscal year 2011 to 18,000 tips in fiscal year 2023.  </a:t>
            </a:r>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6</a:t>
            </a:fld>
            <a:endParaRPr lang="en-GB"/>
          </a:p>
        </p:txBody>
      </p:sp>
    </p:spTree>
    <p:extLst>
      <p:ext uri="{BB962C8B-B14F-4D97-AF65-F5344CB8AC3E}">
        <p14:creationId xmlns:p14="http://schemas.microsoft.com/office/powerpoint/2010/main" val="113480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t>These data show that financial incentives can effectively encourage practitioners to report illegal activities, but tremendous number of reports have put a lot of pressures on regulators and challenge the investigation system. It is doubtful that whether the received tips were analysed circumspectly enough.  Under the temptation of huge bounty, some people will make false and unnecessary reports “knowingly and </a:t>
            </a:r>
            <a:r>
              <a:rPr lang="en-GB" altLang="zh-CN" dirty="0" err="1"/>
              <a:t>willfully</a:t>
            </a:r>
            <a:r>
              <a:rPr lang="en-GB" altLang="zh-CN" dirty="0"/>
              <a:t>” to get rewards. </a:t>
            </a:r>
          </a:p>
          <a:p>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7</a:t>
            </a:fld>
            <a:endParaRPr lang="en-GB"/>
          </a:p>
        </p:txBody>
      </p:sp>
    </p:spTree>
    <p:extLst>
      <p:ext uri="{BB962C8B-B14F-4D97-AF65-F5344CB8AC3E}">
        <p14:creationId xmlns:p14="http://schemas.microsoft.com/office/powerpoint/2010/main" val="359336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Some jurisdictions still do not adopt financial incentive-based whistleblowing.  For instance, the UK has resisted bounty model because British regulators worry that cash rewards would cause unethical behaviour like malicious reporting and slander in financial markets.  Moreover, financial incentive regime is costly and complex to manage, and only a small number of successful </a:t>
            </a:r>
            <a:r>
              <a:rPr lang="en-GB" altLang="zh-CN" dirty="0" err="1"/>
              <a:t>whistleblowers</a:t>
            </a:r>
            <a:r>
              <a:rPr lang="en-GB" altLang="zh-CN" dirty="0"/>
              <a:t> can receive rewards.  Another jurisdiction which does not accept cash-motivated whistleblowing policy is France. People are allowed to report financial wrongdoing in banking and finance industry, but whistleblowing is not actively encouraged.  Some critics demonstrate that whistleblowing policies with financial incentives are “morally corrupting because they monetize virtue” . If the cost of whistleblowing is too low for the </a:t>
            </a:r>
            <a:r>
              <a:rPr lang="en-GB" altLang="zh-CN" dirty="0" err="1"/>
              <a:t>whistleblowers</a:t>
            </a:r>
            <a:r>
              <a:rPr lang="en-GB" altLang="zh-CN" dirty="0"/>
              <a:t>, while the potential return is tremendous, it is likely for the </a:t>
            </a:r>
            <a:r>
              <a:rPr lang="en-GB" altLang="zh-CN" dirty="0" err="1"/>
              <a:t>whistleblowers</a:t>
            </a:r>
            <a:r>
              <a:rPr lang="en-GB" altLang="zh-CN" dirty="0"/>
              <a:t> to act imprudently, and even take the advantage of whistleblowing to make a false charge against their competitors and opponents. </a:t>
            </a:r>
          </a:p>
          <a:p>
            <a:endParaRPr lang="en-GB" altLang="zh-CN" dirty="0"/>
          </a:p>
          <a:p>
            <a:r>
              <a:rPr lang="en-GB" altLang="zh-CN" dirty="0"/>
              <a:t>The EU discussed financial incentive regime but has not formally issued regulations on it. It is possible for EU Member States to provide rewards to </a:t>
            </a:r>
            <a:r>
              <a:rPr lang="en-GB" altLang="zh-CN" dirty="0" err="1"/>
              <a:t>whistleblowers</a:t>
            </a:r>
            <a:r>
              <a:rPr lang="en-GB" altLang="zh-CN" dirty="0"/>
              <a:t> according to the EU Market Abuse Regulation.  Member States have discretion in deciding on the implementation of a rewarding scheme if a person goes beyond a legal or contractual obligation to provide original information for reporting, and that information leads to a successful administrative or criminal enforcement action.  However, if each Member State implements a different standard of financial incentives, this could lead to forum shopping, where </a:t>
            </a:r>
            <a:r>
              <a:rPr lang="en-GB" altLang="zh-CN" dirty="0" err="1"/>
              <a:t>whistleblowers</a:t>
            </a:r>
            <a:r>
              <a:rPr lang="en-GB" altLang="zh-CN" dirty="0"/>
              <a:t> may choose to report in the jurisdiction that offers the highest reward,  which could increase the costs of cross-border investigations.</a:t>
            </a:r>
          </a:p>
          <a:p>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8</a:t>
            </a:fld>
            <a:endParaRPr lang="en-GB"/>
          </a:p>
        </p:txBody>
      </p:sp>
    </p:spTree>
    <p:extLst>
      <p:ext uri="{BB962C8B-B14F-4D97-AF65-F5344CB8AC3E}">
        <p14:creationId xmlns:p14="http://schemas.microsoft.com/office/powerpoint/2010/main" val="321870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The EU discussed financial incentive regime but has not formally issued regulations on it. It is possible for EU Member States to provide rewards to </a:t>
            </a:r>
            <a:r>
              <a:rPr lang="en-GB" altLang="zh-CN" dirty="0" err="1"/>
              <a:t>whistleblowers</a:t>
            </a:r>
            <a:r>
              <a:rPr lang="en-GB" altLang="zh-CN" dirty="0"/>
              <a:t> according to the EU Market Abuse Regulation.  Member States have discretion in deciding on the implementation of a rewarding scheme if a person goes beyond a legal or contractual obligation to provide original information for reporting, and that information leads to a successful administrative or criminal enforcement action.  However, if each Member State implements a different standard of financial incentives, this could lead to forum shopping, where </a:t>
            </a:r>
            <a:r>
              <a:rPr lang="en-GB" altLang="zh-CN" dirty="0" err="1"/>
              <a:t>whistleblowers</a:t>
            </a:r>
            <a:r>
              <a:rPr lang="en-GB" altLang="zh-CN" dirty="0"/>
              <a:t> may choose to report in the jurisdiction that offers the highest reward,  which could increase the costs of cross-border investigations.</a:t>
            </a:r>
          </a:p>
          <a:p>
            <a:endParaRPr lang="en-GB" altLang="zh-CN" dirty="0"/>
          </a:p>
          <a:p>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9</a:t>
            </a:fld>
            <a:endParaRPr lang="en-GB"/>
          </a:p>
        </p:txBody>
      </p:sp>
    </p:spTree>
    <p:extLst>
      <p:ext uri="{BB962C8B-B14F-4D97-AF65-F5344CB8AC3E}">
        <p14:creationId xmlns:p14="http://schemas.microsoft.com/office/powerpoint/2010/main" val="334464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a:t>To more appropriately motivate potential </a:t>
            </a:r>
            <a:r>
              <a:rPr lang="en-GB" altLang="zh-CN" dirty="0" err="1"/>
              <a:t>whistleblowers</a:t>
            </a:r>
            <a:r>
              <a:rPr lang="en-GB" altLang="zh-CN" dirty="0"/>
              <a:t> to conduct effective and high-quality reporting, maybe a moral-based incentive is a good way. Because cash reward is not the only motivation for </a:t>
            </a:r>
            <a:r>
              <a:rPr lang="en-GB" altLang="zh-CN" dirty="0" err="1"/>
              <a:t>whistleblowers</a:t>
            </a:r>
            <a:r>
              <a:rPr lang="en-GB" altLang="zh-CN" dirty="0"/>
              <a:t> to report tips of financial violations, morality and sense of responsibility also play an significant role in encouraging them to blow the whistle.  </a:t>
            </a:r>
          </a:p>
          <a:p>
            <a:endParaRPr lang="en-GB" altLang="zh-CN" dirty="0"/>
          </a:p>
          <a:p>
            <a:r>
              <a:rPr lang="en-GB" altLang="zh-CN" dirty="0"/>
              <a:t>moral-based incentives could avoid a large number of unnecessary reports and malicious reports caused by money temptations. In addition, individuals who work in financial institutions are more likely to report wrongdoings which they noticed if they have stronger morality than others.  </a:t>
            </a:r>
          </a:p>
          <a:p>
            <a:endParaRPr lang="en-GB" altLang="zh-CN" dirty="0"/>
          </a:p>
          <a:p>
            <a:r>
              <a:rPr lang="en-GB" altLang="zh-CN" dirty="0"/>
              <a:t>In an effort to better encourage whistleblowing in financial institutions, the issue of ethical standards can be improved through financial professional ethics education. Regulators could cooperate with schools to provide courses including whistleblowing case studies, foster financial students’ awareness of whistleblowing, and make students believe that reporting misconducts in financial market is a responsibility to society rather than a “stigmatized activity”.  This kind of course could help students to understand the consequences of financial misconducts on individuals and society, the whistleblowing process in financial institutions, and let them know the importance of effective whistleblowing activities for maintaining financial markets integrity. More importantly, it may exert an invisible and formative educational influence on students and improve their professional ethics and social responsibility. Although not everyone will blow the whistle in their careers in the future, developing a awareness of whistleblowing is also conducive to changing the inherent negative impression of whistleblowing and making the whistleblowing behaviour recognised in culture. Although maybe ethical incentives cannot totally replace financial incentives in whistleblowing practice, it could still be available as a supplement to cash bounty.  That is why financial professional ethics education is necessary and meaningful.</a:t>
            </a:r>
          </a:p>
          <a:p>
            <a:endParaRPr lang="en-GB" altLang="zh-CN" dirty="0"/>
          </a:p>
          <a:p>
            <a:endParaRPr lang="en-GB" altLang="zh-CN" dirty="0"/>
          </a:p>
          <a:p>
            <a:endParaRPr lang="en-GB" dirty="0"/>
          </a:p>
        </p:txBody>
      </p:sp>
      <p:sp>
        <p:nvSpPr>
          <p:cNvPr id="4" name="灯片编号占位符 3"/>
          <p:cNvSpPr>
            <a:spLocks noGrp="1"/>
          </p:cNvSpPr>
          <p:nvPr>
            <p:ph type="sldNum" sz="quarter" idx="5"/>
          </p:nvPr>
        </p:nvSpPr>
        <p:spPr/>
        <p:txBody>
          <a:bodyPr/>
          <a:lstStyle/>
          <a:p>
            <a:fld id="{05DFD37F-FA85-C14B-B1A7-8DDBE332244C}" type="slidenum">
              <a:rPr lang="en-GB" smtClean="0"/>
              <a:t>10</a:t>
            </a:fld>
            <a:endParaRPr lang="en-GB"/>
          </a:p>
        </p:txBody>
      </p:sp>
    </p:spTree>
    <p:extLst>
      <p:ext uri="{BB962C8B-B14F-4D97-AF65-F5344CB8AC3E}">
        <p14:creationId xmlns:p14="http://schemas.microsoft.com/office/powerpoint/2010/main" val="820165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055537-006E-42A9-3DF5-DC806E86C9C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GB"/>
          </a:p>
        </p:txBody>
      </p:sp>
      <p:sp>
        <p:nvSpPr>
          <p:cNvPr id="3" name="副标题 2">
            <a:extLst>
              <a:ext uri="{FF2B5EF4-FFF2-40B4-BE49-F238E27FC236}">
                <a16:creationId xmlns:a16="http://schemas.microsoft.com/office/drawing/2014/main" id="{EC2FD79E-4E2A-DC43-E08D-9FC759576F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GB"/>
          </a:p>
        </p:txBody>
      </p:sp>
      <p:sp>
        <p:nvSpPr>
          <p:cNvPr id="4" name="日期占位符 3">
            <a:extLst>
              <a:ext uri="{FF2B5EF4-FFF2-40B4-BE49-F238E27FC236}">
                <a16:creationId xmlns:a16="http://schemas.microsoft.com/office/drawing/2014/main" id="{5AC3F399-BAFA-6CA7-6B0A-79DC7B4DD43E}"/>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5" name="页脚占位符 4">
            <a:extLst>
              <a:ext uri="{FF2B5EF4-FFF2-40B4-BE49-F238E27FC236}">
                <a16:creationId xmlns:a16="http://schemas.microsoft.com/office/drawing/2014/main" id="{BBF878BC-B80A-9439-6F26-52AEA5EF54C7}"/>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41A06A0B-1017-D55B-EBF6-B8E30DD6E267}"/>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162662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D7E41-1B48-F6B7-8122-292FBD0F4DC0}"/>
              </a:ext>
            </a:extLst>
          </p:cNvPr>
          <p:cNvSpPr>
            <a:spLocks noGrp="1"/>
          </p:cNvSpPr>
          <p:nvPr>
            <p:ph type="title"/>
          </p:nvPr>
        </p:nvSpPr>
        <p:spPr/>
        <p:txBody>
          <a:bodyPr/>
          <a:lstStyle/>
          <a:p>
            <a:r>
              <a:rPr lang="zh-CN" altLang="en-US"/>
              <a:t>单击此处编辑母版标题样式</a:t>
            </a:r>
            <a:endParaRPr lang="en-GB"/>
          </a:p>
        </p:txBody>
      </p:sp>
      <p:sp>
        <p:nvSpPr>
          <p:cNvPr id="3" name="竖排文字占位符 2">
            <a:extLst>
              <a:ext uri="{FF2B5EF4-FFF2-40B4-BE49-F238E27FC236}">
                <a16:creationId xmlns:a16="http://schemas.microsoft.com/office/drawing/2014/main" id="{32E844AB-9352-E443-ADA2-B4AD7EAABB1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463CCB95-6431-16BB-6C11-1869E3672FE7}"/>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5" name="页脚占位符 4">
            <a:extLst>
              <a:ext uri="{FF2B5EF4-FFF2-40B4-BE49-F238E27FC236}">
                <a16:creationId xmlns:a16="http://schemas.microsoft.com/office/drawing/2014/main" id="{85BCDD5E-AE3D-0F9A-123B-BC16390CD877}"/>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92536E1C-3D85-7F8F-EA31-33EB0EE64B2B}"/>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38421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F4551DF-A529-F4AB-8411-3E913C1BCF5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GB"/>
          </a:p>
        </p:txBody>
      </p:sp>
      <p:sp>
        <p:nvSpPr>
          <p:cNvPr id="3" name="竖排文字占位符 2">
            <a:extLst>
              <a:ext uri="{FF2B5EF4-FFF2-40B4-BE49-F238E27FC236}">
                <a16:creationId xmlns:a16="http://schemas.microsoft.com/office/drawing/2014/main" id="{76D5E1A7-89AB-2063-2726-537A514663D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3AD31B42-2694-1F9E-9CAC-7752D406CBAD}"/>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5" name="页脚占位符 4">
            <a:extLst>
              <a:ext uri="{FF2B5EF4-FFF2-40B4-BE49-F238E27FC236}">
                <a16:creationId xmlns:a16="http://schemas.microsoft.com/office/drawing/2014/main" id="{0ADFC6EE-E583-0FC0-AA70-379F8A67B479}"/>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39E3792E-5D87-10E2-FE2D-7AB97358673F}"/>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117792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3DA83D-C91A-D61E-7C40-BF4012D30C6A}"/>
              </a:ext>
            </a:extLst>
          </p:cNvPr>
          <p:cNvSpPr>
            <a:spLocks noGrp="1"/>
          </p:cNvSpPr>
          <p:nvPr>
            <p:ph type="title"/>
          </p:nvPr>
        </p:nvSpPr>
        <p:spPr/>
        <p:txBody>
          <a:bodyPr/>
          <a:lstStyle/>
          <a:p>
            <a:r>
              <a:rPr lang="zh-CN" altLang="en-US"/>
              <a:t>单击此处编辑母版标题样式</a:t>
            </a:r>
            <a:endParaRPr lang="en-GB"/>
          </a:p>
        </p:txBody>
      </p:sp>
      <p:sp>
        <p:nvSpPr>
          <p:cNvPr id="3" name="内容占位符 2">
            <a:extLst>
              <a:ext uri="{FF2B5EF4-FFF2-40B4-BE49-F238E27FC236}">
                <a16:creationId xmlns:a16="http://schemas.microsoft.com/office/drawing/2014/main" id="{CB03D906-CCA1-C4A8-6A17-A21578F44F1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2E5A00F4-61D0-5A40-D33A-F1DD88012188}"/>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5" name="页脚占位符 4">
            <a:extLst>
              <a:ext uri="{FF2B5EF4-FFF2-40B4-BE49-F238E27FC236}">
                <a16:creationId xmlns:a16="http://schemas.microsoft.com/office/drawing/2014/main" id="{EB9781DF-B043-10CE-09F3-3F025993B2E3}"/>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924F930C-7333-DB64-0CA5-38B4643DF941}"/>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236012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945CD7-D077-7A1A-09BC-34243FDA311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GB"/>
          </a:p>
        </p:txBody>
      </p:sp>
      <p:sp>
        <p:nvSpPr>
          <p:cNvPr id="3" name="文本占位符 2">
            <a:extLst>
              <a:ext uri="{FF2B5EF4-FFF2-40B4-BE49-F238E27FC236}">
                <a16:creationId xmlns:a16="http://schemas.microsoft.com/office/drawing/2014/main" id="{DE2A59E4-F8BB-5B3E-5E19-5641B57B65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DF9A935-D1DA-9239-3769-5E2D3E67D8A6}"/>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5" name="页脚占位符 4">
            <a:extLst>
              <a:ext uri="{FF2B5EF4-FFF2-40B4-BE49-F238E27FC236}">
                <a16:creationId xmlns:a16="http://schemas.microsoft.com/office/drawing/2014/main" id="{1C5FFE1A-A1D5-A18F-F034-DB5AB96706D1}"/>
              </a:ext>
            </a:extLst>
          </p:cNvPr>
          <p:cNvSpPr>
            <a:spLocks noGrp="1"/>
          </p:cNvSpPr>
          <p:nvPr>
            <p:ph type="ftr" sz="quarter" idx="11"/>
          </p:nvPr>
        </p:nvSpPr>
        <p:spPr/>
        <p:txBody>
          <a:bodyPr/>
          <a:lstStyle/>
          <a:p>
            <a:endParaRPr lang="en-GB"/>
          </a:p>
        </p:txBody>
      </p:sp>
      <p:sp>
        <p:nvSpPr>
          <p:cNvPr id="6" name="灯片编号占位符 5">
            <a:extLst>
              <a:ext uri="{FF2B5EF4-FFF2-40B4-BE49-F238E27FC236}">
                <a16:creationId xmlns:a16="http://schemas.microsoft.com/office/drawing/2014/main" id="{6D43502C-C62B-231B-1DEB-54EB219BEE33}"/>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267904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DDC03-30BD-6A26-DF3A-523697AFF7CD}"/>
              </a:ext>
            </a:extLst>
          </p:cNvPr>
          <p:cNvSpPr>
            <a:spLocks noGrp="1"/>
          </p:cNvSpPr>
          <p:nvPr>
            <p:ph type="title"/>
          </p:nvPr>
        </p:nvSpPr>
        <p:spPr/>
        <p:txBody>
          <a:bodyPr/>
          <a:lstStyle/>
          <a:p>
            <a:r>
              <a:rPr lang="zh-CN" altLang="en-US"/>
              <a:t>单击此处编辑母版标题样式</a:t>
            </a:r>
            <a:endParaRPr lang="en-GB"/>
          </a:p>
        </p:txBody>
      </p:sp>
      <p:sp>
        <p:nvSpPr>
          <p:cNvPr id="3" name="内容占位符 2">
            <a:extLst>
              <a:ext uri="{FF2B5EF4-FFF2-40B4-BE49-F238E27FC236}">
                <a16:creationId xmlns:a16="http://schemas.microsoft.com/office/drawing/2014/main" id="{E88AE6A3-7595-1EC7-0CFF-D43FA802880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内容占位符 3">
            <a:extLst>
              <a:ext uri="{FF2B5EF4-FFF2-40B4-BE49-F238E27FC236}">
                <a16:creationId xmlns:a16="http://schemas.microsoft.com/office/drawing/2014/main" id="{5C29CFE5-DCB9-0BBD-E1AC-CEADF9F138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日期占位符 4">
            <a:extLst>
              <a:ext uri="{FF2B5EF4-FFF2-40B4-BE49-F238E27FC236}">
                <a16:creationId xmlns:a16="http://schemas.microsoft.com/office/drawing/2014/main" id="{816C180F-0146-D65F-34F3-968534BB418D}"/>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6" name="页脚占位符 5">
            <a:extLst>
              <a:ext uri="{FF2B5EF4-FFF2-40B4-BE49-F238E27FC236}">
                <a16:creationId xmlns:a16="http://schemas.microsoft.com/office/drawing/2014/main" id="{CBCCEF99-3B12-BA84-CC23-B7B04C127CCF}"/>
              </a:ext>
            </a:extLst>
          </p:cNvPr>
          <p:cNvSpPr>
            <a:spLocks noGrp="1"/>
          </p:cNvSpPr>
          <p:nvPr>
            <p:ph type="ftr" sz="quarter" idx="11"/>
          </p:nvPr>
        </p:nvSpPr>
        <p:spPr/>
        <p:txBody>
          <a:bodyPr/>
          <a:lstStyle/>
          <a:p>
            <a:endParaRPr lang="en-GB"/>
          </a:p>
        </p:txBody>
      </p:sp>
      <p:sp>
        <p:nvSpPr>
          <p:cNvPr id="7" name="灯片编号占位符 6">
            <a:extLst>
              <a:ext uri="{FF2B5EF4-FFF2-40B4-BE49-F238E27FC236}">
                <a16:creationId xmlns:a16="http://schemas.microsoft.com/office/drawing/2014/main" id="{11F3E79B-A031-1C7A-58C1-E45EF7E76111}"/>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148078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CAB7DE-B6BB-342E-5D6A-EF1991822BE9}"/>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GB"/>
          </a:p>
        </p:txBody>
      </p:sp>
      <p:sp>
        <p:nvSpPr>
          <p:cNvPr id="3" name="文本占位符 2">
            <a:extLst>
              <a:ext uri="{FF2B5EF4-FFF2-40B4-BE49-F238E27FC236}">
                <a16:creationId xmlns:a16="http://schemas.microsoft.com/office/drawing/2014/main" id="{BF04FC2B-5332-EBB9-753D-029FEA931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0881A4D-8C03-8352-1E89-1CF4943937B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5" name="文本占位符 4">
            <a:extLst>
              <a:ext uri="{FF2B5EF4-FFF2-40B4-BE49-F238E27FC236}">
                <a16:creationId xmlns:a16="http://schemas.microsoft.com/office/drawing/2014/main" id="{17B3C717-994A-DBA7-6C79-A6A16A82F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A9B008F-500E-9A04-B048-ADCDE16CD04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7" name="日期占位符 6">
            <a:extLst>
              <a:ext uri="{FF2B5EF4-FFF2-40B4-BE49-F238E27FC236}">
                <a16:creationId xmlns:a16="http://schemas.microsoft.com/office/drawing/2014/main" id="{BF96A2C2-244F-C22B-B7CA-7CBD861BF197}"/>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8" name="页脚占位符 7">
            <a:extLst>
              <a:ext uri="{FF2B5EF4-FFF2-40B4-BE49-F238E27FC236}">
                <a16:creationId xmlns:a16="http://schemas.microsoft.com/office/drawing/2014/main" id="{E41BE42E-CBE7-9CBA-B88C-FC98105C1AA6}"/>
              </a:ext>
            </a:extLst>
          </p:cNvPr>
          <p:cNvSpPr>
            <a:spLocks noGrp="1"/>
          </p:cNvSpPr>
          <p:nvPr>
            <p:ph type="ftr" sz="quarter" idx="11"/>
          </p:nvPr>
        </p:nvSpPr>
        <p:spPr/>
        <p:txBody>
          <a:bodyPr/>
          <a:lstStyle/>
          <a:p>
            <a:endParaRPr lang="en-GB"/>
          </a:p>
        </p:txBody>
      </p:sp>
      <p:sp>
        <p:nvSpPr>
          <p:cNvPr id="9" name="灯片编号占位符 8">
            <a:extLst>
              <a:ext uri="{FF2B5EF4-FFF2-40B4-BE49-F238E27FC236}">
                <a16:creationId xmlns:a16="http://schemas.microsoft.com/office/drawing/2014/main" id="{81C5C03B-400A-2A3F-0282-1E0870D55933}"/>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159970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1F783-8610-D8B9-C3EA-861C877C961E}"/>
              </a:ext>
            </a:extLst>
          </p:cNvPr>
          <p:cNvSpPr>
            <a:spLocks noGrp="1"/>
          </p:cNvSpPr>
          <p:nvPr>
            <p:ph type="title"/>
          </p:nvPr>
        </p:nvSpPr>
        <p:spPr/>
        <p:txBody>
          <a:bodyPr/>
          <a:lstStyle/>
          <a:p>
            <a:r>
              <a:rPr lang="zh-CN" altLang="en-US"/>
              <a:t>单击此处编辑母版标题样式</a:t>
            </a:r>
            <a:endParaRPr lang="en-GB"/>
          </a:p>
        </p:txBody>
      </p:sp>
      <p:sp>
        <p:nvSpPr>
          <p:cNvPr id="3" name="日期占位符 2">
            <a:extLst>
              <a:ext uri="{FF2B5EF4-FFF2-40B4-BE49-F238E27FC236}">
                <a16:creationId xmlns:a16="http://schemas.microsoft.com/office/drawing/2014/main" id="{FD041018-3CC0-79AB-AA9B-E89F5D6E918B}"/>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4" name="页脚占位符 3">
            <a:extLst>
              <a:ext uri="{FF2B5EF4-FFF2-40B4-BE49-F238E27FC236}">
                <a16:creationId xmlns:a16="http://schemas.microsoft.com/office/drawing/2014/main" id="{CB4CC783-81C5-E226-2329-C4D18592FB9D}"/>
              </a:ext>
            </a:extLst>
          </p:cNvPr>
          <p:cNvSpPr>
            <a:spLocks noGrp="1"/>
          </p:cNvSpPr>
          <p:nvPr>
            <p:ph type="ftr" sz="quarter" idx="11"/>
          </p:nvPr>
        </p:nvSpPr>
        <p:spPr/>
        <p:txBody>
          <a:bodyPr/>
          <a:lstStyle/>
          <a:p>
            <a:endParaRPr lang="en-GB"/>
          </a:p>
        </p:txBody>
      </p:sp>
      <p:sp>
        <p:nvSpPr>
          <p:cNvPr id="5" name="灯片编号占位符 4">
            <a:extLst>
              <a:ext uri="{FF2B5EF4-FFF2-40B4-BE49-F238E27FC236}">
                <a16:creationId xmlns:a16="http://schemas.microsoft.com/office/drawing/2014/main" id="{25839606-9A33-73CD-4183-CFD9E7AD62BB}"/>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71868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935C883-ECB7-1B33-02C6-22219F9CD9DB}"/>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3" name="页脚占位符 2">
            <a:extLst>
              <a:ext uri="{FF2B5EF4-FFF2-40B4-BE49-F238E27FC236}">
                <a16:creationId xmlns:a16="http://schemas.microsoft.com/office/drawing/2014/main" id="{A244CF9B-DA07-817B-7EDC-27436E8166F6}"/>
              </a:ext>
            </a:extLst>
          </p:cNvPr>
          <p:cNvSpPr>
            <a:spLocks noGrp="1"/>
          </p:cNvSpPr>
          <p:nvPr>
            <p:ph type="ftr" sz="quarter" idx="11"/>
          </p:nvPr>
        </p:nvSpPr>
        <p:spPr/>
        <p:txBody>
          <a:bodyPr/>
          <a:lstStyle/>
          <a:p>
            <a:endParaRPr lang="en-GB"/>
          </a:p>
        </p:txBody>
      </p:sp>
      <p:sp>
        <p:nvSpPr>
          <p:cNvPr id="4" name="灯片编号占位符 3">
            <a:extLst>
              <a:ext uri="{FF2B5EF4-FFF2-40B4-BE49-F238E27FC236}">
                <a16:creationId xmlns:a16="http://schemas.microsoft.com/office/drawing/2014/main" id="{F24438D0-11FB-7560-56E8-2BE1693FD1EB}"/>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127334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8BE2D-4498-B95A-8A37-5D9BF97F28D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GB"/>
          </a:p>
        </p:txBody>
      </p:sp>
      <p:sp>
        <p:nvSpPr>
          <p:cNvPr id="3" name="内容占位符 2">
            <a:extLst>
              <a:ext uri="{FF2B5EF4-FFF2-40B4-BE49-F238E27FC236}">
                <a16:creationId xmlns:a16="http://schemas.microsoft.com/office/drawing/2014/main" id="{8F3D2C17-4C3F-D372-1AC9-5B926D2120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文本占位符 3">
            <a:extLst>
              <a:ext uri="{FF2B5EF4-FFF2-40B4-BE49-F238E27FC236}">
                <a16:creationId xmlns:a16="http://schemas.microsoft.com/office/drawing/2014/main" id="{7CF66ECD-C085-C4D2-AA99-B94C244A1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C3BF793-2FB7-7F56-7451-AD93E353CAA5}"/>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6" name="页脚占位符 5">
            <a:extLst>
              <a:ext uri="{FF2B5EF4-FFF2-40B4-BE49-F238E27FC236}">
                <a16:creationId xmlns:a16="http://schemas.microsoft.com/office/drawing/2014/main" id="{B664B279-6931-AF83-13C4-51953A6749C3}"/>
              </a:ext>
            </a:extLst>
          </p:cNvPr>
          <p:cNvSpPr>
            <a:spLocks noGrp="1"/>
          </p:cNvSpPr>
          <p:nvPr>
            <p:ph type="ftr" sz="quarter" idx="11"/>
          </p:nvPr>
        </p:nvSpPr>
        <p:spPr/>
        <p:txBody>
          <a:bodyPr/>
          <a:lstStyle/>
          <a:p>
            <a:endParaRPr lang="en-GB"/>
          </a:p>
        </p:txBody>
      </p:sp>
      <p:sp>
        <p:nvSpPr>
          <p:cNvPr id="7" name="灯片编号占位符 6">
            <a:extLst>
              <a:ext uri="{FF2B5EF4-FFF2-40B4-BE49-F238E27FC236}">
                <a16:creationId xmlns:a16="http://schemas.microsoft.com/office/drawing/2014/main" id="{A1347068-7F4F-AA95-D316-582DD8803F97}"/>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3399191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FE972-B1FC-C4AA-1310-80635BE688B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GB"/>
          </a:p>
        </p:txBody>
      </p:sp>
      <p:sp>
        <p:nvSpPr>
          <p:cNvPr id="3" name="图片占位符 2">
            <a:extLst>
              <a:ext uri="{FF2B5EF4-FFF2-40B4-BE49-F238E27FC236}">
                <a16:creationId xmlns:a16="http://schemas.microsoft.com/office/drawing/2014/main" id="{F34DA9B8-92E1-AA62-4581-C9BF627F8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文本占位符 3">
            <a:extLst>
              <a:ext uri="{FF2B5EF4-FFF2-40B4-BE49-F238E27FC236}">
                <a16:creationId xmlns:a16="http://schemas.microsoft.com/office/drawing/2014/main" id="{8F30D332-1746-AD31-523F-E9263F4BE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5C73C75-C4CF-DDA9-22E0-23DA59F53432}"/>
              </a:ext>
            </a:extLst>
          </p:cNvPr>
          <p:cNvSpPr>
            <a:spLocks noGrp="1"/>
          </p:cNvSpPr>
          <p:nvPr>
            <p:ph type="dt" sz="half" idx="10"/>
          </p:nvPr>
        </p:nvSpPr>
        <p:spPr/>
        <p:txBody>
          <a:bodyPr/>
          <a:lstStyle/>
          <a:p>
            <a:fld id="{9A2EF140-5ABE-6C44-BE68-33891EE54C48}" type="datetimeFigureOut">
              <a:rPr lang="en-GB" smtClean="0"/>
              <a:t>30/06/2024</a:t>
            </a:fld>
            <a:endParaRPr lang="en-GB"/>
          </a:p>
        </p:txBody>
      </p:sp>
      <p:sp>
        <p:nvSpPr>
          <p:cNvPr id="6" name="页脚占位符 5">
            <a:extLst>
              <a:ext uri="{FF2B5EF4-FFF2-40B4-BE49-F238E27FC236}">
                <a16:creationId xmlns:a16="http://schemas.microsoft.com/office/drawing/2014/main" id="{03CF0C86-5DB1-118D-6E72-1C6BADE86C61}"/>
              </a:ext>
            </a:extLst>
          </p:cNvPr>
          <p:cNvSpPr>
            <a:spLocks noGrp="1"/>
          </p:cNvSpPr>
          <p:nvPr>
            <p:ph type="ftr" sz="quarter" idx="11"/>
          </p:nvPr>
        </p:nvSpPr>
        <p:spPr/>
        <p:txBody>
          <a:bodyPr/>
          <a:lstStyle/>
          <a:p>
            <a:endParaRPr lang="en-GB"/>
          </a:p>
        </p:txBody>
      </p:sp>
      <p:sp>
        <p:nvSpPr>
          <p:cNvPr id="7" name="灯片编号占位符 6">
            <a:extLst>
              <a:ext uri="{FF2B5EF4-FFF2-40B4-BE49-F238E27FC236}">
                <a16:creationId xmlns:a16="http://schemas.microsoft.com/office/drawing/2014/main" id="{47F19919-C93D-C7FA-5008-3CF7DD9B1C2B}"/>
              </a:ext>
            </a:extLst>
          </p:cNvPr>
          <p:cNvSpPr>
            <a:spLocks noGrp="1"/>
          </p:cNvSpPr>
          <p:nvPr>
            <p:ph type="sldNum" sz="quarter" idx="12"/>
          </p:nvPr>
        </p:nvSpPr>
        <p:spPr/>
        <p:txBody>
          <a:bodyPr/>
          <a:lstStyle/>
          <a:p>
            <a:fld id="{DD70BE77-E043-264B-A7AF-0B6DEE99422A}" type="slidenum">
              <a:rPr lang="en-GB" smtClean="0"/>
              <a:t>‹N›</a:t>
            </a:fld>
            <a:endParaRPr lang="en-GB"/>
          </a:p>
        </p:txBody>
      </p:sp>
    </p:spTree>
    <p:extLst>
      <p:ext uri="{BB962C8B-B14F-4D97-AF65-F5344CB8AC3E}">
        <p14:creationId xmlns:p14="http://schemas.microsoft.com/office/powerpoint/2010/main" val="98506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684972A-0508-D634-A873-949CE448E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GB"/>
          </a:p>
        </p:txBody>
      </p:sp>
      <p:sp>
        <p:nvSpPr>
          <p:cNvPr id="3" name="文本占位符 2">
            <a:extLst>
              <a:ext uri="{FF2B5EF4-FFF2-40B4-BE49-F238E27FC236}">
                <a16:creationId xmlns:a16="http://schemas.microsoft.com/office/drawing/2014/main" id="{8217F6EE-B68D-D6B2-DB88-CD4AAF2D8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GB"/>
          </a:p>
        </p:txBody>
      </p:sp>
      <p:sp>
        <p:nvSpPr>
          <p:cNvPr id="4" name="日期占位符 3">
            <a:extLst>
              <a:ext uri="{FF2B5EF4-FFF2-40B4-BE49-F238E27FC236}">
                <a16:creationId xmlns:a16="http://schemas.microsoft.com/office/drawing/2014/main" id="{0400D86C-00A5-CF8C-AF98-48501ADF8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2EF140-5ABE-6C44-BE68-33891EE54C48}" type="datetimeFigureOut">
              <a:rPr lang="en-GB" smtClean="0"/>
              <a:t>30/06/2024</a:t>
            </a:fld>
            <a:endParaRPr lang="en-GB"/>
          </a:p>
        </p:txBody>
      </p:sp>
      <p:sp>
        <p:nvSpPr>
          <p:cNvPr id="5" name="页脚占位符 4">
            <a:extLst>
              <a:ext uri="{FF2B5EF4-FFF2-40B4-BE49-F238E27FC236}">
                <a16:creationId xmlns:a16="http://schemas.microsoft.com/office/drawing/2014/main" id="{45FF29BA-37C3-441C-3E41-64A50C127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灯片编号占位符 5">
            <a:extLst>
              <a:ext uri="{FF2B5EF4-FFF2-40B4-BE49-F238E27FC236}">
                <a16:creationId xmlns:a16="http://schemas.microsoft.com/office/drawing/2014/main" id="{1F31FF39-01E7-B34E-2D47-014AEB8A1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70BE77-E043-264B-A7AF-0B6DEE99422A}" type="slidenum">
              <a:rPr lang="en-GB" smtClean="0"/>
              <a:t>‹N›</a:t>
            </a:fld>
            <a:endParaRPr lang="en-GB"/>
          </a:p>
        </p:txBody>
      </p:sp>
    </p:spTree>
    <p:extLst>
      <p:ext uri="{BB962C8B-B14F-4D97-AF65-F5344CB8AC3E}">
        <p14:creationId xmlns:p14="http://schemas.microsoft.com/office/powerpoint/2010/main" val="315034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E119AA-217E-70B3-B7CA-DBC9F632B1AF}"/>
              </a:ext>
            </a:extLst>
          </p:cNvPr>
          <p:cNvSpPr>
            <a:spLocks noGrp="1"/>
          </p:cNvSpPr>
          <p:nvPr>
            <p:ph type="ctrTitle"/>
          </p:nvPr>
        </p:nvSpPr>
        <p:spPr>
          <a:xfrm>
            <a:off x="1524000" y="569470"/>
            <a:ext cx="9144000" cy="2387600"/>
          </a:xfrm>
        </p:spPr>
        <p:txBody>
          <a:bodyPr>
            <a:normAutofit/>
          </a:bodyPr>
          <a:lstStyle/>
          <a:p>
            <a:r>
              <a:rPr lang="en-US" altLang="zh-CN" sz="3000" b="1" dirty="0">
                <a:effectLst/>
                <a:latin typeface="Times New Roman" panose="02020603050405020304" pitchFamily="18" charset="0"/>
                <a:ea typeface="宋体" panose="02010600030101010101" pitchFamily="2" charset="-122"/>
                <a:cs typeface="宋体" panose="02010600030101010101" pitchFamily="2" charset="-122"/>
              </a:rPr>
              <a:t>Whistleblowing Mechanism in Financial Institutions</a:t>
            </a:r>
            <a:endParaRPr lang="en-GB" sz="3000" dirty="0"/>
          </a:p>
        </p:txBody>
      </p:sp>
      <p:sp>
        <p:nvSpPr>
          <p:cNvPr id="3" name="副标题 2">
            <a:extLst>
              <a:ext uri="{FF2B5EF4-FFF2-40B4-BE49-F238E27FC236}">
                <a16:creationId xmlns:a16="http://schemas.microsoft.com/office/drawing/2014/main" id="{FC9599D3-E9E8-94D9-A7F3-DEF39F9B3DF1}"/>
              </a:ext>
            </a:extLst>
          </p:cNvPr>
          <p:cNvSpPr>
            <a:spLocks noGrp="1"/>
          </p:cNvSpPr>
          <p:nvPr>
            <p:ph type="subTitle" idx="1"/>
          </p:nvPr>
        </p:nvSpPr>
        <p:spPr/>
        <p:txBody>
          <a:bodyPr/>
          <a:lstStyle/>
          <a:p>
            <a:r>
              <a:rPr lang="en-US" altLang="zh-CN" sz="1800" kern="0" dirty="0" err="1">
                <a:effectLst/>
                <a:latin typeface="Times New Roman" panose="02020603050405020304" pitchFamily="18" charset="0"/>
                <a:ea typeface="宋体" panose="02010600030101010101" pitchFamily="2" charset="-122"/>
              </a:rPr>
              <a:t>Zhirou</a:t>
            </a:r>
            <a:r>
              <a:rPr lang="en-US" altLang="zh-CN" sz="1800" kern="0" dirty="0">
                <a:effectLst/>
                <a:latin typeface="Times New Roman" panose="02020603050405020304" pitchFamily="18" charset="0"/>
                <a:ea typeface="宋体" panose="02010600030101010101" pitchFamily="2" charset="-122"/>
              </a:rPr>
              <a:t> Li</a:t>
            </a:r>
          </a:p>
          <a:p>
            <a:r>
              <a:rPr lang="en-US" altLang="zh-CN" sz="1800" kern="0" dirty="0">
                <a:effectLst/>
                <a:latin typeface="Times New Roman" panose="02020603050405020304" pitchFamily="18" charset="0"/>
                <a:ea typeface="宋体" panose="02010600030101010101" pitchFamily="2" charset="-122"/>
              </a:rPr>
              <a:t>Queen Mary University of London</a:t>
            </a:r>
            <a:r>
              <a:rPr lang="zh-CN" altLang="zh-CN" dirty="0">
                <a:effectLst/>
              </a:rPr>
              <a:t> </a:t>
            </a:r>
            <a:endParaRPr lang="en-GB" dirty="0"/>
          </a:p>
        </p:txBody>
      </p:sp>
    </p:spTree>
    <p:extLst>
      <p:ext uri="{BB962C8B-B14F-4D97-AF65-F5344CB8AC3E}">
        <p14:creationId xmlns:p14="http://schemas.microsoft.com/office/powerpoint/2010/main" val="739475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83063B-DA24-6F14-A539-9C74835E44CA}"/>
              </a:ext>
            </a:extLst>
          </p:cNvPr>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Potential solution</a:t>
            </a:r>
          </a:p>
        </p:txBody>
      </p:sp>
      <p:sp>
        <p:nvSpPr>
          <p:cNvPr id="3" name="内容占位符 2">
            <a:extLst>
              <a:ext uri="{FF2B5EF4-FFF2-40B4-BE49-F238E27FC236}">
                <a16:creationId xmlns:a16="http://schemas.microsoft.com/office/drawing/2014/main" id="{5D71407E-5F8C-2999-6914-8BDFB7808210}"/>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Moral-based incentive may be a good way. </a:t>
            </a:r>
          </a:p>
          <a:p>
            <a:r>
              <a:rPr lang="en-GB" altLang="zh-CN" dirty="0">
                <a:latin typeface="Times New Roman" panose="02020603050405020304" pitchFamily="18" charset="0"/>
                <a:cs typeface="Times New Roman" panose="02020603050405020304" pitchFamily="18" charset="0"/>
                <a:sym typeface="Wingdings" pitchFamily="2" charset="2"/>
              </a:rPr>
              <a:t> </a:t>
            </a:r>
            <a:r>
              <a:rPr lang="en-GB" dirty="0">
                <a:latin typeface="Times New Roman" panose="02020603050405020304" pitchFamily="18" charset="0"/>
                <a:cs typeface="Times New Roman" panose="02020603050405020304" pitchFamily="18" charset="0"/>
              </a:rPr>
              <a:t>Avoid unnecessary reports and malicious reports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Ethical standards can be improved through financial professional ethics education:</a:t>
            </a:r>
          </a:p>
          <a:p>
            <a:r>
              <a:rPr lang="en-GB" dirty="0">
                <a:latin typeface="Times New Roman" panose="02020603050405020304" pitchFamily="18" charset="0"/>
                <a:cs typeface="Times New Roman" panose="02020603050405020304" pitchFamily="18" charset="0"/>
              </a:rPr>
              <a:t>Reporting misconducts in financial market is a responsibility to society rather than a “stigmatized activity</a:t>
            </a:r>
          </a:p>
          <a:p>
            <a:r>
              <a:rPr lang="en-GB" dirty="0">
                <a:latin typeface="Times New Roman" panose="02020603050405020304" pitchFamily="18" charset="0"/>
                <a:cs typeface="Times New Roman" panose="02020603050405020304" pitchFamily="18" charset="0"/>
              </a:rPr>
              <a:t>Improve students’ professional ethics and social responsibility. </a:t>
            </a:r>
          </a:p>
          <a:p>
            <a:r>
              <a:rPr lang="en-GB" dirty="0">
                <a:latin typeface="Times New Roman" panose="02020603050405020304" pitchFamily="18" charset="0"/>
                <a:cs typeface="Times New Roman" panose="02020603050405020304" pitchFamily="18" charset="0"/>
              </a:rPr>
              <a:t>Moral-based incentive can be a supplement to cash bounty.  </a:t>
            </a:r>
          </a:p>
          <a:p>
            <a:endParaRPr lang="en-GB" dirty="0">
              <a:latin typeface="Times New Roman" panose="02020603050405020304" pitchFamily="18" charset="0"/>
              <a:cs typeface="Times New Roman" panose="02020603050405020304" pitchFamily="18" charset="0"/>
            </a:endParaRPr>
          </a:p>
        </p:txBody>
      </p:sp>
      <p:pic>
        <p:nvPicPr>
          <p:cNvPr id="4" name="图片 10">
            <a:extLst>
              <a:ext uri="{FF2B5EF4-FFF2-40B4-BE49-F238E27FC236}">
                <a16:creationId xmlns:a16="http://schemas.microsoft.com/office/drawing/2014/main" id="{DCD11866-76E5-97D3-B6D5-04D760602A2C}"/>
              </a:ext>
            </a:extLst>
          </p:cNvPr>
          <p:cNvPicPr>
            <a:picLocks noChangeAspect="1"/>
          </p:cNvPicPr>
          <p:nvPr/>
        </p:nvPicPr>
        <p:blipFill>
          <a:blip r:embed="rId3"/>
          <a:stretch>
            <a:fillRect/>
          </a:stretch>
        </p:blipFill>
        <p:spPr>
          <a:xfrm>
            <a:off x="8460268" y="500284"/>
            <a:ext cx="3296162" cy="1638743"/>
          </a:xfrm>
          <a:prstGeom prst="rect">
            <a:avLst/>
          </a:prstGeom>
        </p:spPr>
      </p:pic>
    </p:spTree>
    <p:extLst>
      <p:ext uri="{BB962C8B-B14F-4D97-AF65-F5344CB8AC3E}">
        <p14:creationId xmlns:p14="http://schemas.microsoft.com/office/powerpoint/2010/main" val="422663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62AD33-53B2-B83F-A52B-D534EAD2CC80}"/>
              </a:ext>
            </a:extLst>
          </p:cNvPr>
          <p:cNvSpPr>
            <a:spLocks noGrp="1"/>
          </p:cNvSpPr>
          <p:nvPr>
            <p:ph type="title"/>
          </p:nvPr>
        </p:nvSpPr>
        <p:spPr/>
        <p:txBody>
          <a:bodyPr>
            <a:normAutofit/>
          </a:bodyPr>
          <a:lstStyle/>
          <a:p>
            <a:r>
              <a:rPr lang="en-US" altLang="zh-CN" sz="4000" dirty="0">
                <a:latin typeface="Times New Roman" panose="02020603050405020304" pitchFamily="18" charset="0"/>
                <a:cs typeface="Times New Roman" panose="02020603050405020304" pitchFamily="18" charset="0"/>
              </a:rPr>
              <a:t>Conclusion and suggestions</a:t>
            </a:r>
            <a:endParaRPr lang="en-GB" sz="40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BCBE2D69-96C0-3967-DE26-6A7F59B199CA}"/>
              </a:ext>
            </a:extLst>
          </p:cNvPr>
          <p:cNvSpPr>
            <a:spLocks noGrp="1"/>
          </p:cNvSpPr>
          <p:nvPr>
            <p:ph idx="1"/>
          </p:nvPr>
        </p:nvSpPr>
        <p:spPr/>
        <p:txBody>
          <a:bodyPr>
            <a:normAutofit lnSpcReduction="10000"/>
          </a:bodyPr>
          <a:lstStyle/>
          <a:p>
            <a:r>
              <a:rPr lang="en-GB" dirty="0">
                <a:latin typeface="Times New Roman" panose="02020603050405020304" pitchFamily="18" charset="0"/>
                <a:cs typeface="Times New Roman" panose="02020603050405020304" pitchFamily="18" charset="0"/>
              </a:rPr>
              <a:t>Whistleblowing plays an increasingly important role in financial supervision</a:t>
            </a:r>
          </a:p>
          <a:p>
            <a:r>
              <a:rPr lang="en-GB" dirty="0">
                <a:latin typeface="Times New Roman" panose="02020603050405020304" pitchFamily="18" charset="0"/>
                <a:cs typeface="Times New Roman" panose="02020603050405020304" pitchFamily="18" charset="0"/>
              </a:rPr>
              <a:t>Financial incentives can effectively encourage whistleblowing reports, but it is costly and brings moral criticisms.</a:t>
            </a:r>
          </a:p>
          <a:p>
            <a:r>
              <a:rPr lang="en-GB" dirty="0">
                <a:latin typeface="Times New Roman" panose="02020603050405020304" pitchFamily="18" charset="0"/>
                <a:cs typeface="Times New Roman" panose="02020603050405020304" pitchFamily="18" charset="0"/>
              </a:rPr>
              <a:t>Strengthen the protection of whistleblowers. </a:t>
            </a:r>
          </a:p>
          <a:p>
            <a:r>
              <a:rPr lang="en-GB" dirty="0">
                <a:latin typeface="Times New Roman" panose="02020603050405020304" pitchFamily="18" charset="0"/>
                <a:cs typeface="Times New Roman" panose="02020603050405020304" pitchFamily="18" charset="0"/>
              </a:rPr>
              <a:t>Develop developing a technical analysis system that can identify violations such as improper transactions and then automatically report them 	</a:t>
            </a:r>
          </a:p>
          <a:p>
            <a:r>
              <a:rPr lang="en-GB" dirty="0">
                <a:latin typeface="Times New Roman" panose="02020603050405020304" pitchFamily="18" charset="0"/>
                <a:cs typeface="Times New Roman" panose="02020603050405020304" pitchFamily="18" charset="0"/>
              </a:rPr>
              <a:t>Whistleblowing requires cross-border cooperation. This may be particularly important for the EU due to its single market. </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13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85EA64-FDE7-55D2-FA9D-733F6F2C534D}"/>
              </a:ext>
            </a:extLst>
          </p:cNvPr>
          <p:cNvSpPr>
            <a:spLocks noGrp="1"/>
          </p:cNvSpPr>
          <p:nvPr>
            <p:ph type="title"/>
          </p:nvPr>
        </p:nvSpPr>
        <p:spPr>
          <a:xfrm>
            <a:off x="838200" y="2470372"/>
            <a:ext cx="10515600" cy="1325563"/>
          </a:xfrm>
        </p:spPr>
        <p:txBody>
          <a:bodyPr>
            <a:normAutofit/>
          </a:bodyPr>
          <a:lstStyle/>
          <a:p>
            <a:pPr algn="ctr"/>
            <a:r>
              <a:rPr lang="en-GB" sz="5000" dirty="0">
                <a:latin typeface="Times New Roman" panose="02020603050405020304" pitchFamily="18" charset="0"/>
                <a:cs typeface="Times New Roman" panose="02020603050405020304" pitchFamily="18" charset="0"/>
              </a:rPr>
              <a:t>Thank you very much!</a:t>
            </a:r>
          </a:p>
        </p:txBody>
      </p:sp>
    </p:spTree>
    <p:extLst>
      <p:ext uri="{BB962C8B-B14F-4D97-AF65-F5344CB8AC3E}">
        <p14:creationId xmlns:p14="http://schemas.microsoft.com/office/powerpoint/2010/main" val="179566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93C5CD-9AEC-43FA-FD8C-B99F2822B681}"/>
              </a:ext>
            </a:extLst>
          </p:cNvPr>
          <p:cNvSpPr>
            <a:spLocks noGrp="1"/>
          </p:cNvSpPr>
          <p:nvPr>
            <p:ph type="title"/>
          </p:nvPr>
        </p:nvSpPr>
        <p:spPr/>
        <p:txBody>
          <a:bodyPr>
            <a:normAutofit/>
          </a:bodyPr>
          <a:lstStyle/>
          <a:p>
            <a:r>
              <a:rPr lang="en-GB" altLang="zh-CN" sz="4000" dirty="0">
                <a:latin typeface="Times New Roman" panose="02020603050405020304" pitchFamily="18" charset="0"/>
                <a:cs typeface="Times New Roman" panose="02020603050405020304" pitchFamily="18" charset="0"/>
              </a:rPr>
              <a:t>Background </a:t>
            </a:r>
            <a:endParaRPr lang="en-GB" sz="4000" dirty="0"/>
          </a:p>
        </p:txBody>
      </p:sp>
      <p:sp>
        <p:nvSpPr>
          <p:cNvPr id="3" name="内容占位符 2">
            <a:extLst>
              <a:ext uri="{FF2B5EF4-FFF2-40B4-BE49-F238E27FC236}">
                <a16:creationId xmlns:a16="http://schemas.microsoft.com/office/drawing/2014/main" id="{2002568F-62D6-D34B-6C06-DDDEB793CDFB}"/>
              </a:ext>
            </a:extLst>
          </p:cNvPr>
          <p:cNvSpPr>
            <a:spLocks noGrp="1"/>
          </p:cNvSpPr>
          <p:nvPr>
            <p:ph idx="1"/>
          </p:nvPr>
        </p:nvSpPr>
        <p:spPr/>
        <p:txBody>
          <a:bodyPr>
            <a:normAutofit/>
          </a:bodyPr>
          <a:lstStyle/>
          <a:p>
            <a:pPr algn="just"/>
            <a:r>
              <a:rPr lang="en-GB" altLang="zh-CN"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What is whistleblowing:</a:t>
            </a:r>
          </a:p>
          <a:p>
            <a:pPr algn="just"/>
            <a:r>
              <a:rPr lang="en-GB" altLang="zh-CN"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GB" altLang="zh-CN" dirty="0">
                <a:solidFill>
                  <a:srgbClr val="000000"/>
                </a:solidFill>
                <a:latin typeface="Times New Roman" panose="02020603050405020304" pitchFamily="18" charset="0"/>
                <a:ea typeface="宋体" panose="02010600030101010101" pitchFamily="2" charset="-122"/>
                <a:cs typeface="宋体" panose="02010600030101010101" pitchFamily="2" charset="-122"/>
              </a:rPr>
              <a:t>T</a:t>
            </a:r>
            <a:r>
              <a:rPr lang="en-GB" altLang="zh-CN"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he disclosure by organization members (former or current) of illegal, immoral, or illegitimate practices under the control of their employers, to persons or organizations that may be able to effect action.”</a:t>
            </a:r>
          </a:p>
          <a:p>
            <a:pPr algn="just"/>
            <a:endParaRPr lang="en-GB" altLang="zh-CN" dirty="0">
              <a:solidFill>
                <a:srgbClr val="000000"/>
              </a:solidFill>
              <a:latin typeface="Times New Roman" panose="02020603050405020304" pitchFamily="18" charset="0"/>
              <a:ea typeface="宋体" panose="02010600030101010101" pitchFamily="2" charset="-122"/>
              <a:cs typeface="宋体" panose="02010600030101010101" pitchFamily="2" charset="-122"/>
            </a:endParaRPr>
          </a:p>
          <a:p>
            <a:pPr marL="0" indent="0" algn="just">
              <a:buNone/>
            </a:pPr>
            <a:endParaRPr lang="en-GB" dirty="0"/>
          </a:p>
        </p:txBody>
      </p:sp>
    </p:spTree>
    <p:extLst>
      <p:ext uri="{BB962C8B-B14F-4D97-AF65-F5344CB8AC3E}">
        <p14:creationId xmlns:p14="http://schemas.microsoft.com/office/powerpoint/2010/main" val="336408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A0AD8-3247-C207-09CB-C7A14BD6CCDA}"/>
              </a:ext>
            </a:extLst>
          </p:cNvPr>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Research question</a:t>
            </a:r>
          </a:p>
        </p:txBody>
      </p:sp>
      <p:sp>
        <p:nvSpPr>
          <p:cNvPr id="3" name="内容占位符 2">
            <a:extLst>
              <a:ext uri="{FF2B5EF4-FFF2-40B4-BE49-F238E27FC236}">
                <a16:creationId xmlns:a16="http://schemas.microsoft.com/office/drawing/2014/main" id="{3C2D4656-5B3B-DF58-011B-7ADDD9346E64}"/>
              </a:ext>
            </a:extLst>
          </p:cNvPr>
          <p:cNvSpPr>
            <a:spLocks noGrp="1"/>
          </p:cNvSpPr>
          <p:nvPr>
            <p:ph idx="1"/>
          </p:nvPr>
        </p:nvSpPr>
        <p:spPr/>
        <p:txBody>
          <a:bodyPr/>
          <a:lstStyle/>
          <a:p>
            <a:pPr>
              <a:lnSpc>
                <a:spcPts val="1200"/>
              </a:lnSpc>
            </a:pPr>
            <a:endParaRPr lang="zh-CN" altLang="zh-CN" sz="4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Whether </a:t>
            </a:r>
            <a:r>
              <a:rPr lang="en-GB" dirty="0">
                <a:latin typeface="Times New Roman" panose="02020603050405020304" pitchFamily="18" charset="0"/>
                <a:cs typeface="Times New Roman" panose="02020603050405020304" pitchFamily="18" charset="0"/>
              </a:rPr>
              <a:t>financial incentive</a:t>
            </a:r>
            <a:r>
              <a:rPr lang="en-US" altLang="zh-CN" dirty="0">
                <a:latin typeface="Times New Roman" panose="02020603050405020304" pitchFamily="18" charset="0"/>
                <a:cs typeface="Times New Roman" panose="02020603050405020304" pitchFamily="18" charset="0"/>
              </a:rPr>
              <a:t> is effective </a:t>
            </a:r>
            <a:r>
              <a:rPr lang="en-GB" dirty="0">
                <a:latin typeface="Times New Roman" panose="02020603050405020304" pitchFamily="18" charset="0"/>
                <a:cs typeface="Times New Roman" panose="02020603050405020304" pitchFamily="18" charset="0"/>
              </a:rPr>
              <a:t>for whistleblowing regime </a:t>
            </a:r>
            <a:r>
              <a:rPr lang="en-GB" altLang="zh-CN" sz="2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in financial sectors.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65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D1A2A-3A06-0A7F-011B-FAA48FFFAB58}"/>
              </a:ext>
            </a:extLst>
          </p:cNvPr>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Financial Incentives for Whistleblowers</a:t>
            </a:r>
          </a:p>
        </p:txBody>
      </p:sp>
      <p:sp>
        <p:nvSpPr>
          <p:cNvPr id="3" name="内容占位符 2">
            <a:extLst>
              <a:ext uri="{FF2B5EF4-FFF2-40B4-BE49-F238E27FC236}">
                <a16:creationId xmlns:a16="http://schemas.microsoft.com/office/drawing/2014/main" id="{21E2A31F-4FDC-6B97-5FF9-C2FE7315F0B2}"/>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In the US:</a:t>
            </a:r>
          </a:p>
          <a:p>
            <a:r>
              <a:rPr lang="en-GB" dirty="0">
                <a:latin typeface="Times New Roman" panose="02020603050405020304" pitchFamily="18" charset="0"/>
                <a:cs typeface="Times New Roman" panose="02020603050405020304" pitchFamily="18" charset="0"/>
              </a:rPr>
              <a:t>A state-established investor protection fund that is made up entirely of fines paid by violators of securities laws.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 </a:t>
            </a:r>
            <a:r>
              <a:rPr lang="en-GB" dirty="0" err="1">
                <a:latin typeface="Times New Roman" panose="02020603050405020304" pitchFamily="18" charset="0"/>
                <a:cs typeface="Times New Roman" panose="02020603050405020304" pitchFamily="18" charset="0"/>
              </a:rPr>
              <a:t>whistleblower</a:t>
            </a:r>
            <a:r>
              <a:rPr lang="en-GB" dirty="0">
                <a:latin typeface="Times New Roman" panose="02020603050405020304" pitchFamily="18" charset="0"/>
                <a:cs typeface="Times New Roman" panose="02020603050405020304" pitchFamily="18" charset="0"/>
              </a:rPr>
              <a:t> may receive 10% to 30% of the fine when the fine exceeds $1 million.</a:t>
            </a:r>
          </a:p>
          <a:p>
            <a:pPr marL="0" indent="0">
              <a:buNone/>
            </a:pP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8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61806C-370E-A2E0-4572-DA262F12E194}"/>
              </a:ext>
            </a:extLst>
          </p:cNvPr>
          <p:cNvSpPr>
            <a:spLocks noGrp="1"/>
          </p:cNvSpPr>
          <p:nvPr>
            <p:ph type="title"/>
          </p:nvPr>
        </p:nvSpPr>
        <p:spPr/>
        <p:txBody>
          <a:bodyPr/>
          <a:lstStyle/>
          <a:p>
            <a:endParaRPr lang="en-GB" dirty="0"/>
          </a:p>
        </p:txBody>
      </p:sp>
      <p:sp>
        <p:nvSpPr>
          <p:cNvPr id="3" name="内容占位符 2">
            <a:extLst>
              <a:ext uri="{FF2B5EF4-FFF2-40B4-BE49-F238E27FC236}">
                <a16:creationId xmlns:a16="http://schemas.microsoft.com/office/drawing/2014/main" id="{7E2D08B3-3E8D-69D0-ABCC-57711C1F1383}"/>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The highest awards:</a:t>
            </a:r>
            <a:r>
              <a:rPr lang="en-GB" altLang="zh-CN" dirty="0">
                <a:latin typeface="Times New Roman" panose="02020603050405020304" pitchFamily="18" charset="0"/>
                <a:cs typeface="Times New Roman" panose="02020603050405020304" pitchFamily="18" charset="0"/>
              </a:rPr>
              <a:t> $279 million</a:t>
            </a:r>
            <a:r>
              <a:rPr lang="en-GB" dirty="0">
                <a:latin typeface="Times New Roman" panose="02020603050405020304" pitchFamily="18" charset="0"/>
                <a:cs typeface="Times New Roman" panose="02020603050405020304" pitchFamily="18" charset="0"/>
              </a:rPr>
              <a:t> (May 5, 2023)</a:t>
            </a:r>
          </a:p>
          <a:p>
            <a:endParaRPr lang="en-GB" altLang="zh-CN" dirty="0">
              <a:latin typeface="Times New Roman" panose="02020603050405020304" pitchFamily="18" charset="0"/>
              <a:cs typeface="Times New Roman" panose="02020603050405020304" pitchFamily="18" charset="0"/>
            </a:endParaRPr>
          </a:p>
          <a:p>
            <a:r>
              <a:rPr lang="en-GB" altLang="zh-CN" dirty="0">
                <a:latin typeface="Times New Roman" panose="02020603050405020304" pitchFamily="18" charset="0"/>
                <a:cs typeface="Times New Roman" panose="02020603050405020304" pitchFamily="18" charset="0"/>
              </a:rPr>
              <a:t>The number of tips received keep increasing: 334 tips (2011) </a:t>
            </a:r>
            <a:r>
              <a:rPr lang="en-GB" altLang="zh-CN" dirty="0">
                <a:latin typeface="Times New Roman" panose="02020603050405020304" pitchFamily="18" charset="0"/>
                <a:cs typeface="Times New Roman" panose="02020603050405020304" pitchFamily="18" charset="0"/>
                <a:sym typeface="Wingdings" pitchFamily="2" charset="2"/>
              </a:rPr>
              <a:t> </a:t>
            </a:r>
            <a:r>
              <a:rPr lang="en-GB" altLang="zh-CN" dirty="0">
                <a:latin typeface="Times New Roman" panose="02020603050405020304" pitchFamily="18" charset="0"/>
                <a:cs typeface="Times New Roman" panose="02020603050405020304" pitchFamily="18" charset="0"/>
              </a:rPr>
              <a:t>18,000 tips (2023)</a:t>
            </a:r>
          </a:p>
          <a:p>
            <a:endParaRPr lang="en-GB" altLang="zh-CN" dirty="0">
              <a:latin typeface="Times New Roman" panose="02020603050405020304" pitchFamily="18" charset="0"/>
              <a:cs typeface="Times New Roman" panose="02020603050405020304" pitchFamily="18" charset="0"/>
              <a:sym typeface="Wingdings" pitchFamily="2" charset="2"/>
            </a:endParaRPr>
          </a:p>
          <a:p>
            <a:r>
              <a:rPr lang="en-GB" altLang="zh-CN" dirty="0">
                <a:latin typeface="Times New Roman" panose="02020603050405020304" pitchFamily="18" charset="0"/>
                <a:cs typeface="Times New Roman" panose="02020603050405020304" pitchFamily="18" charset="0"/>
              </a:rPr>
              <a:t>Financial incentives can effectively encourage practitioners to report illegal activities, but ……</a:t>
            </a:r>
          </a:p>
          <a:p>
            <a:endParaRPr lang="en-GB" dirty="0">
              <a:latin typeface="Times New Roman" panose="02020603050405020304" pitchFamily="18" charset="0"/>
              <a:cs typeface="Times New Roman" panose="02020603050405020304" pitchFamily="18" charset="0"/>
            </a:endParaRPr>
          </a:p>
        </p:txBody>
      </p:sp>
      <p:pic>
        <p:nvPicPr>
          <p:cNvPr id="4" name="内容占位符 4">
            <a:extLst>
              <a:ext uri="{FF2B5EF4-FFF2-40B4-BE49-F238E27FC236}">
                <a16:creationId xmlns:a16="http://schemas.microsoft.com/office/drawing/2014/main" id="{9886D0E5-4446-042F-BCD5-4731566C50AF}"/>
              </a:ext>
            </a:extLst>
          </p:cNvPr>
          <p:cNvPicPr>
            <a:picLocks noChangeAspect="1"/>
          </p:cNvPicPr>
          <p:nvPr/>
        </p:nvPicPr>
        <p:blipFill>
          <a:blip r:embed="rId2"/>
          <a:stretch>
            <a:fillRect/>
          </a:stretch>
        </p:blipFill>
        <p:spPr>
          <a:xfrm>
            <a:off x="8735830" y="365125"/>
            <a:ext cx="3068896" cy="1676715"/>
          </a:xfrm>
          <a:prstGeom prst="rect">
            <a:avLst/>
          </a:prstGeom>
        </p:spPr>
      </p:pic>
    </p:spTree>
    <p:extLst>
      <p:ext uri="{BB962C8B-B14F-4D97-AF65-F5344CB8AC3E}">
        <p14:creationId xmlns:p14="http://schemas.microsoft.com/office/powerpoint/2010/main" val="319740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AF6FDB-9DE2-A37F-F5AE-EEB4D5413A71}"/>
              </a:ext>
            </a:extLst>
          </p:cNvPr>
          <p:cNvSpPr>
            <a:spLocks noGrp="1"/>
          </p:cNvSpPr>
          <p:nvPr>
            <p:ph type="title"/>
          </p:nvPr>
        </p:nvSpPr>
        <p:spPr/>
        <p:txBody>
          <a:bodyPr>
            <a:normAutofit/>
          </a:bodyPr>
          <a:lstStyle/>
          <a:p>
            <a:r>
              <a:rPr lang="en-GB" altLang="zh-CN" sz="4000" dirty="0">
                <a:latin typeface="Times New Roman" panose="02020603050405020304" pitchFamily="18" charset="0"/>
                <a:cs typeface="Times New Roman" panose="02020603050405020304" pitchFamily="18" charset="0"/>
              </a:rPr>
              <a:t>Problem in practice: </a:t>
            </a:r>
            <a:endParaRPr lang="en-GB" sz="40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735B9285-5BF8-44C6-51E9-F2B54B02A0FF}"/>
              </a:ext>
            </a:extLst>
          </p:cNvPr>
          <p:cNvSpPr>
            <a:spLocks noGrp="1"/>
          </p:cNvSpPr>
          <p:nvPr>
            <p:ph idx="1"/>
          </p:nvPr>
        </p:nvSpPr>
        <p:spPr>
          <a:xfrm>
            <a:off x="838200" y="1690688"/>
            <a:ext cx="10515600" cy="4351338"/>
          </a:xfrm>
        </p:spPr>
        <p:txBody>
          <a:bodyPr>
            <a:normAutofit/>
          </a:bodyPr>
          <a:lstStyle/>
          <a:p>
            <a:pPr marL="0" indent="0">
              <a:buNone/>
            </a:pPr>
            <a:r>
              <a:rPr lang="en-GB" dirty="0">
                <a:latin typeface="Times New Roman" panose="02020603050405020304" pitchFamily="18" charset="0"/>
                <a:cs typeface="Times New Roman" panose="02020603050405020304" pitchFamily="18" charset="0"/>
              </a:rPr>
              <a:t>The unbalance between a large number of whistleblowing cases and limited regulatory resources. </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altLang="zh-CN">
                <a:latin typeface="Times New Roman" panose="02020603050405020304" pitchFamily="18" charset="0"/>
                <a:cs typeface="Times New Roman" panose="02020603050405020304" pitchFamily="18" charset="0"/>
              </a:rPr>
              <a:t>Pressure </a:t>
            </a:r>
            <a:r>
              <a:rPr lang="en-GB" altLang="zh-CN" dirty="0">
                <a:latin typeface="Times New Roman" panose="02020603050405020304" pitchFamily="18" charset="0"/>
                <a:cs typeface="Times New Roman" panose="02020603050405020304" pitchFamily="18" charset="0"/>
              </a:rPr>
              <a:t>on regulators: </a:t>
            </a:r>
            <a:r>
              <a:rPr lang="en-GB" dirty="0">
                <a:latin typeface="Times New Roman" panose="02020603050405020304" pitchFamily="18" charset="0"/>
                <a:cs typeface="Times New Roman" panose="02020603050405020304" pitchFamily="18" charset="0"/>
              </a:rPr>
              <a:t>regulators do not have enough resources to investigate</a:t>
            </a:r>
          </a:p>
          <a:p>
            <a:r>
              <a:rPr lang="en-GB" altLang="zh-CN" dirty="0">
                <a:latin typeface="Times New Roman" panose="02020603050405020304" pitchFamily="18" charset="0"/>
                <a:cs typeface="Times New Roman" panose="02020603050405020304" pitchFamily="18" charset="0"/>
              </a:rPr>
              <a:t>Whether the received tips were analysed circumspectly enough?</a:t>
            </a:r>
          </a:p>
        </p:txBody>
      </p:sp>
      <p:pic>
        <p:nvPicPr>
          <p:cNvPr id="4" name="图片 6">
            <a:extLst>
              <a:ext uri="{FF2B5EF4-FFF2-40B4-BE49-F238E27FC236}">
                <a16:creationId xmlns:a16="http://schemas.microsoft.com/office/drawing/2014/main" id="{96FD666A-EBDB-DDEA-3233-FD2FAEA1D260}"/>
              </a:ext>
            </a:extLst>
          </p:cNvPr>
          <p:cNvPicPr>
            <a:picLocks noChangeAspect="1"/>
          </p:cNvPicPr>
          <p:nvPr/>
        </p:nvPicPr>
        <p:blipFill>
          <a:blip r:embed="rId3"/>
          <a:stretch>
            <a:fillRect/>
          </a:stretch>
        </p:blipFill>
        <p:spPr>
          <a:xfrm>
            <a:off x="5099197" y="2600098"/>
            <a:ext cx="1993605" cy="1657803"/>
          </a:xfrm>
          <a:prstGeom prst="rect">
            <a:avLst/>
          </a:prstGeom>
        </p:spPr>
      </p:pic>
    </p:spTree>
    <p:extLst>
      <p:ext uri="{BB962C8B-B14F-4D97-AF65-F5344CB8AC3E}">
        <p14:creationId xmlns:p14="http://schemas.microsoft.com/office/powerpoint/2010/main" val="323677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1062B-B984-E5BB-5D70-91F7EC8B250E}"/>
              </a:ext>
            </a:extLst>
          </p:cNvPr>
          <p:cNvSpPr>
            <a:spLocks noGrp="1"/>
          </p:cNvSpPr>
          <p:nvPr>
            <p:ph type="title"/>
          </p:nvPr>
        </p:nvSpPr>
        <p:spPr/>
        <p:txBody>
          <a:bodyPr>
            <a:normAutofit/>
          </a:bodyPr>
          <a:lstStyle/>
          <a:p>
            <a:r>
              <a:rPr lang="en-GB" altLang="zh-CN" sz="4000" dirty="0">
                <a:latin typeface="Times New Roman" panose="02020603050405020304" pitchFamily="18" charset="0"/>
                <a:cs typeface="Times New Roman" panose="02020603050405020304" pitchFamily="18" charset="0"/>
              </a:rPr>
              <a:t>Problem in practice: </a:t>
            </a:r>
            <a:endParaRPr lang="en-GB" sz="40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3760846-A442-05AA-88AA-C142DAE07473}"/>
              </a:ext>
            </a:extLst>
          </p:cNvPr>
          <p:cNvSpPr>
            <a:spLocks noGrp="1"/>
          </p:cNvSpPr>
          <p:nvPr>
            <p:ph idx="1"/>
          </p:nvPr>
        </p:nvSpPr>
        <p:spPr/>
        <p:txBody>
          <a:bodyPr/>
          <a:lstStyle/>
          <a:p>
            <a:r>
              <a:rPr lang="en-GB" altLang="zh-CN" dirty="0">
                <a:latin typeface="Times New Roman" panose="02020603050405020304" pitchFamily="18" charset="0"/>
                <a:cs typeface="Times New Roman" panose="02020603050405020304" pitchFamily="18" charset="0"/>
              </a:rPr>
              <a:t>False and unnecessary reports</a:t>
            </a:r>
          </a:p>
          <a:p>
            <a:r>
              <a:rPr lang="en-GB" altLang="zh-CN" dirty="0">
                <a:latin typeface="Times New Roman" panose="02020603050405020304" pitchFamily="18" charset="0"/>
                <a:cs typeface="Times New Roman" panose="02020603050405020304" pitchFamily="18" charset="0"/>
              </a:rPr>
              <a:t>Most of the reported tips were not effective information for enforcement actions.</a:t>
            </a:r>
          </a:p>
          <a:p>
            <a:endParaRPr lang="en-GB" altLang="zh-CN" dirty="0">
              <a:latin typeface="Times New Roman" panose="02020603050405020304" pitchFamily="18" charset="0"/>
              <a:cs typeface="Times New Roman" panose="02020603050405020304" pitchFamily="18" charset="0"/>
            </a:endParaRPr>
          </a:p>
          <a:p>
            <a:r>
              <a:rPr lang="en-GB" altLang="zh-CN" dirty="0">
                <a:latin typeface="Times New Roman" panose="02020603050405020304" pitchFamily="18" charset="0"/>
                <a:cs typeface="Times New Roman" panose="02020603050405020304" pitchFamily="18" charset="0"/>
              </a:rPr>
              <a:t>28,100 tips received</a:t>
            </a:r>
            <a:r>
              <a:rPr lang="en-GB" altLang="zh-CN" dirty="0">
                <a:latin typeface="Times New Roman" panose="02020603050405020304" pitchFamily="18" charset="0"/>
                <a:cs typeface="Times New Roman" panose="02020603050405020304" pitchFamily="18" charset="0"/>
                <a:sym typeface="Wingdings" pitchFamily="2" charset="2"/>
              </a:rPr>
              <a:t></a:t>
            </a:r>
            <a:r>
              <a:rPr lang="en-GB" altLang="zh-CN" dirty="0">
                <a:latin typeface="Times New Roman" panose="02020603050405020304" pitchFamily="18" charset="0"/>
                <a:cs typeface="Times New Roman" panose="02020603050405020304" pitchFamily="18" charset="0"/>
              </a:rPr>
              <a:t>59 individuals awarded. </a:t>
            </a:r>
          </a:p>
          <a:p>
            <a:endParaRPr lang="en-GB" altLang="zh-CN"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34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74B745-57F0-3D88-F132-DA96CB861258}"/>
              </a:ext>
            </a:extLst>
          </p:cNvPr>
          <p:cNvSpPr>
            <a:spLocks noGrp="1"/>
          </p:cNvSpPr>
          <p:nvPr>
            <p:ph type="title"/>
          </p:nvPr>
        </p:nvSpPr>
        <p:spPr/>
        <p:txBody>
          <a:bodyPr>
            <a:normAutofit/>
          </a:bodyPr>
          <a:lstStyle/>
          <a:p>
            <a:r>
              <a:rPr lang="en-GB" altLang="zh-CN" sz="4000" dirty="0">
                <a:latin typeface="Times New Roman" panose="02020603050405020304" pitchFamily="18" charset="0"/>
                <a:cs typeface="Times New Roman" panose="02020603050405020304" pitchFamily="18" charset="0"/>
              </a:rPr>
              <a:t>Objections</a:t>
            </a:r>
            <a:endParaRPr lang="en-GB" sz="40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84FFD77B-9BF4-BF44-8DEB-CB8CC246A8AC}"/>
              </a:ext>
            </a:extLst>
          </p:cNvPr>
          <p:cNvSpPr>
            <a:spLocks noGrp="1"/>
          </p:cNvSpPr>
          <p:nvPr>
            <p:ph idx="1"/>
          </p:nvPr>
        </p:nvSpPr>
        <p:spPr>
          <a:xfrm>
            <a:off x="838200" y="1573834"/>
            <a:ext cx="10515600" cy="4351338"/>
          </a:xfrm>
        </p:spPr>
        <p:txBody>
          <a:bodyPr>
            <a:normAutofit fontScale="77500" lnSpcReduction="20000"/>
          </a:bodyPr>
          <a:lstStyle/>
          <a:p>
            <a:pPr marL="0" indent="0">
              <a:buNone/>
            </a:pPr>
            <a:r>
              <a:rPr lang="en-GB" dirty="0">
                <a:latin typeface="Times New Roman" panose="02020603050405020304" pitchFamily="18" charset="0"/>
                <a:cs typeface="Times New Roman" panose="02020603050405020304" pitchFamily="18" charset="0"/>
              </a:rPr>
              <a:t>The UK: </a:t>
            </a:r>
          </a:p>
          <a:p>
            <a:r>
              <a:rPr lang="en-GB" dirty="0">
                <a:latin typeface="Times New Roman" panose="02020603050405020304" pitchFamily="18" charset="0"/>
                <a:cs typeface="Times New Roman" panose="02020603050405020304" pitchFamily="18" charset="0"/>
              </a:rPr>
              <a:t>cash rewards would cause unethical behaviour</a:t>
            </a:r>
          </a:p>
          <a:p>
            <a:r>
              <a:rPr lang="en-GB" dirty="0">
                <a:latin typeface="Times New Roman" panose="02020603050405020304" pitchFamily="18" charset="0"/>
                <a:cs typeface="Times New Roman" panose="02020603050405020304" pitchFamily="18" charset="0"/>
              </a:rPr>
              <a:t>costly and complex to manage</a:t>
            </a:r>
          </a:p>
          <a:p>
            <a:r>
              <a:rPr lang="en-GB" dirty="0">
                <a:latin typeface="Times New Roman" panose="02020603050405020304" pitchFamily="18" charset="0"/>
                <a:cs typeface="Times New Roman" panose="02020603050405020304" pitchFamily="18" charset="0"/>
              </a:rPr>
              <a:t>only a small number of successful whistleblowers can receive rewards. </a:t>
            </a:r>
          </a:p>
          <a:p>
            <a:endParaRPr lang="en-GB" altLang="zh-CN" dirty="0">
              <a:latin typeface="Times New Roman" panose="02020603050405020304" pitchFamily="18" charset="0"/>
              <a:cs typeface="Times New Roman" panose="02020603050405020304" pitchFamily="18" charset="0"/>
            </a:endParaRPr>
          </a:p>
          <a:p>
            <a:pPr marL="0" indent="0">
              <a:buNone/>
            </a:pPr>
            <a:r>
              <a:rPr lang="en-GB" altLang="zh-CN" dirty="0">
                <a:latin typeface="Times New Roman" panose="02020603050405020304" pitchFamily="18" charset="0"/>
                <a:cs typeface="Times New Roman" panose="02020603050405020304" pitchFamily="18" charset="0"/>
              </a:rPr>
              <a:t>France:</a:t>
            </a:r>
          </a:p>
          <a:p>
            <a:r>
              <a:rPr lang="en-GB" dirty="0">
                <a:latin typeface="Times New Roman" panose="02020603050405020304" pitchFamily="18" charset="0"/>
                <a:cs typeface="Times New Roman" panose="02020603050405020304" pitchFamily="18" charset="0"/>
              </a:rPr>
              <a:t>whistleblowing is not actively encouraged.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Critics</a:t>
            </a:r>
            <a:r>
              <a:rPr lang="zh-CN" altLang="en-US" dirty="0">
                <a:latin typeface="Times New Roman" panose="02020603050405020304" pitchFamily="18" charset="0"/>
                <a:cs typeface="Times New Roman" panose="02020603050405020304" pitchFamily="18" charset="0"/>
              </a:rPr>
              <a:t>：</a:t>
            </a:r>
            <a:endParaRPr lang="en-GB" altLang="zh-CN"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“morally corrupting because they monetize virtue” </a:t>
            </a:r>
          </a:p>
          <a:p>
            <a:r>
              <a:rPr lang="en-GB" dirty="0" err="1">
                <a:latin typeface="Times New Roman" panose="02020603050405020304" pitchFamily="18" charset="0"/>
                <a:cs typeface="Times New Roman" panose="02020603050405020304" pitchFamily="18" charset="0"/>
              </a:rPr>
              <a:t>whistleblowers</a:t>
            </a:r>
            <a:r>
              <a:rPr lang="en-GB" dirty="0">
                <a:latin typeface="Times New Roman" panose="02020603050405020304" pitchFamily="18" charset="0"/>
                <a:cs typeface="Times New Roman" panose="02020603050405020304" pitchFamily="18" charset="0"/>
              </a:rPr>
              <a:t> may act imprudently, and even take the advantage of whistleblowing to make a false charge against their competitors and opponents. </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95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97B63E-85A8-5848-F814-3BD72759746E}"/>
              </a:ext>
            </a:extLst>
          </p:cNvPr>
          <p:cNvSpPr>
            <a:spLocks noGrp="1"/>
          </p:cNvSpPr>
          <p:nvPr>
            <p:ph type="title"/>
          </p:nvPr>
        </p:nvSpPr>
        <p:spPr/>
        <p:txBody>
          <a:bodyPr>
            <a:normAutofit/>
          </a:bodyPr>
          <a:lstStyle/>
          <a:p>
            <a:r>
              <a:rPr lang="en-GB" altLang="zh-CN" sz="4000" dirty="0">
                <a:latin typeface="Times New Roman" panose="02020603050405020304" pitchFamily="18" charset="0"/>
                <a:cs typeface="Times New Roman" panose="02020603050405020304" pitchFamily="18" charset="0"/>
              </a:rPr>
              <a:t>The EU</a:t>
            </a:r>
            <a:endParaRPr lang="en-GB" sz="4000"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975EC7D-B4D9-9010-35F2-5397B8EC5E0A}"/>
              </a:ext>
            </a:extLst>
          </p:cNvPr>
          <p:cNvSpPr>
            <a:spLocks noGrp="1"/>
          </p:cNvSpPr>
          <p:nvPr>
            <p:ph idx="1"/>
          </p:nvPr>
        </p:nvSpPr>
        <p:spPr/>
        <p:txBody>
          <a:bodyPr>
            <a:normAutofit/>
          </a:bodyPr>
          <a:lstStyle/>
          <a:p>
            <a:r>
              <a:rPr lang="en-GB" altLang="zh-CN" dirty="0">
                <a:latin typeface="Times New Roman" panose="02020603050405020304" pitchFamily="18" charset="0"/>
                <a:cs typeface="Times New Roman" panose="02020603050405020304" pitchFamily="18" charset="0"/>
              </a:rPr>
              <a:t>Discussed, but has not formally issued regulations on financial incentive regime.</a:t>
            </a:r>
          </a:p>
          <a:p>
            <a:r>
              <a:rPr lang="en-GB" altLang="zh-CN" dirty="0">
                <a:latin typeface="Times New Roman" panose="02020603050405020304" pitchFamily="18" charset="0"/>
                <a:cs typeface="Times New Roman" panose="02020603050405020304" pitchFamily="18" charset="0"/>
              </a:rPr>
              <a:t> It is possible for EU Member States to provide rewards to whistleblowers according to the EU Market Abuse Regulation.  </a:t>
            </a:r>
          </a:p>
          <a:p>
            <a:endParaRPr lang="en-GB" altLang="zh-CN" dirty="0">
              <a:latin typeface="Times New Roman" panose="02020603050405020304" pitchFamily="18" charset="0"/>
              <a:cs typeface="Times New Roman" panose="02020603050405020304" pitchFamily="18" charset="0"/>
            </a:endParaRPr>
          </a:p>
          <a:p>
            <a:r>
              <a:rPr lang="en-GB" altLang="zh-CN" dirty="0">
                <a:latin typeface="Times New Roman" panose="02020603050405020304" pitchFamily="18" charset="0"/>
                <a:cs typeface="Times New Roman" panose="02020603050405020304" pitchFamily="18" charset="0"/>
              </a:rPr>
              <a:t>Potential problem of forum shopping</a:t>
            </a:r>
          </a:p>
          <a:p>
            <a:pPr marL="0" indent="0">
              <a:buNone/>
            </a:pPr>
            <a:r>
              <a:rPr lang="en-GB" altLang="zh-CN" dirty="0">
                <a:latin typeface="Times New Roman" panose="02020603050405020304" pitchFamily="18" charset="0"/>
                <a:cs typeface="Times New Roman" panose="02020603050405020304" pitchFamily="18" charset="0"/>
                <a:sym typeface="Wingdings" pitchFamily="2" charset="2"/>
              </a:rPr>
              <a:t></a:t>
            </a:r>
            <a:r>
              <a:rPr lang="en-GB" altLang="zh-CN" dirty="0">
                <a:latin typeface="Times New Roman" panose="02020603050405020304" pitchFamily="18" charset="0"/>
                <a:cs typeface="Times New Roman" panose="02020603050405020304" pitchFamily="18" charset="0"/>
              </a:rPr>
              <a:t> increase the costs of cross-border investigations</a:t>
            </a:r>
          </a:p>
          <a:p>
            <a:endParaRPr lang="en-GB" dirty="0">
              <a:latin typeface="Times New Roman" panose="02020603050405020304" pitchFamily="18" charset="0"/>
              <a:cs typeface="Times New Roman" panose="02020603050405020304" pitchFamily="18" charset="0"/>
            </a:endParaRPr>
          </a:p>
        </p:txBody>
      </p:sp>
      <p:pic>
        <p:nvPicPr>
          <p:cNvPr id="4" name="图片 8">
            <a:extLst>
              <a:ext uri="{FF2B5EF4-FFF2-40B4-BE49-F238E27FC236}">
                <a16:creationId xmlns:a16="http://schemas.microsoft.com/office/drawing/2014/main" id="{A745E165-3937-C881-A743-DC30EF4BACAC}"/>
              </a:ext>
            </a:extLst>
          </p:cNvPr>
          <p:cNvPicPr>
            <a:picLocks noChangeAspect="1"/>
          </p:cNvPicPr>
          <p:nvPr/>
        </p:nvPicPr>
        <p:blipFill>
          <a:blip r:embed="rId3"/>
          <a:stretch>
            <a:fillRect/>
          </a:stretch>
        </p:blipFill>
        <p:spPr>
          <a:xfrm>
            <a:off x="9163345" y="3890068"/>
            <a:ext cx="2190455" cy="1527079"/>
          </a:xfrm>
          <a:prstGeom prst="rect">
            <a:avLst/>
          </a:prstGeom>
        </p:spPr>
      </p:pic>
    </p:spTree>
    <p:extLst>
      <p:ext uri="{BB962C8B-B14F-4D97-AF65-F5344CB8AC3E}">
        <p14:creationId xmlns:p14="http://schemas.microsoft.com/office/powerpoint/2010/main" val="15033856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2085</Words>
  <Application>Microsoft Macintosh PowerPoint</Application>
  <PresentationFormat>Widescreen</PresentationFormat>
  <Paragraphs>113</Paragraphs>
  <Slides>12</Slides>
  <Notes>11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12</vt:i4>
      </vt:variant>
    </vt:vector>
  </HeadingPairs>
  <TitlesOfParts>
    <vt:vector size="21" baseType="lpstr">
      <vt:lpstr>等线</vt:lpstr>
      <vt:lpstr>等线</vt:lpstr>
      <vt:lpstr>等线 Light</vt:lpstr>
      <vt:lpstr>宋体</vt:lpstr>
      <vt:lpstr>Arial</vt:lpstr>
      <vt:lpstr>Roboto</vt:lpstr>
      <vt:lpstr>Times New Roman</vt:lpstr>
      <vt:lpstr>Wingdings</vt:lpstr>
      <vt:lpstr>Office 主题​​</vt:lpstr>
      <vt:lpstr>Whistleblowing Mechanism in Financial Institutions</vt:lpstr>
      <vt:lpstr>Background </vt:lpstr>
      <vt:lpstr>Research question</vt:lpstr>
      <vt:lpstr>Financial Incentives for Whistleblowers</vt:lpstr>
      <vt:lpstr>Presentazione standard di PowerPoint</vt:lpstr>
      <vt:lpstr>Problem in practice: </vt:lpstr>
      <vt:lpstr>Problem in practice: </vt:lpstr>
      <vt:lpstr>Objections</vt:lpstr>
      <vt:lpstr>The EU</vt:lpstr>
      <vt:lpstr>Potential solution</vt:lpstr>
      <vt:lpstr>Conclusion and suggestions</vt:lpstr>
      <vt:lpstr>Thank you very much!</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Whistleblowing Mechanism in Financial Institutions</dc:title>
  <cp:lastModifiedBy>Francesco Affinito</cp:lastModifiedBy>
  <cp:revision>1</cp:revision>
  <dcterms:created xsi:type="dcterms:W3CDTF">1899-12-31T23:00:00Z</dcterms:created>
  <dcterms:modified xsi:type="dcterms:W3CDTF">2024-06-30T16:36:12Z</dcterms:modified>
</cp:coreProperties>
</file>